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4"/>
  </p:notesMasterIdLst>
  <p:sldIdLst>
    <p:sldId id="256" r:id="rId2"/>
    <p:sldId id="257" r:id="rId3"/>
    <p:sldId id="258" r:id="rId4"/>
    <p:sldId id="300" r:id="rId5"/>
    <p:sldId id="301" r:id="rId6"/>
    <p:sldId id="302" r:id="rId7"/>
    <p:sldId id="303" r:id="rId8"/>
    <p:sldId id="272" r:id="rId9"/>
    <p:sldId id="259" r:id="rId10"/>
    <p:sldId id="260" r:id="rId11"/>
    <p:sldId id="307" r:id="rId12"/>
    <p:sldId id="304" r:id="rId13"/>
    <p:sldId id="306" r:id="rId14"/>
    <p:sldId id="305" r:id="rId15"/>
    <p:sldId id="308" r:id="rId16"/>
    <p:sldId id="309" r:id="rId17"/>
    <p:sldId id="311" r:id="rId18"/>
    <p:sldId id="310" r:id="rId19"/>
    <p:sldId id="312" r:id="rId20"/>
    <p:sldId id="313" r:id="rId21"/>
    <p:sldId id="314" r:id="rId22"/>
    <p:sldId id="266" r:id="rId23"/>
    <p:sldId id="315" r:id="rId24"/>
    <p:sldId id="316" r:id="rId25"/>
    <p:sldId id="318" r:id="rId26"/>
    <p:sldId id="265" r:id="rId27"/>
    <p:sldId id="319" r:id="rId28"/>
    <p:sldId id="321" r:id="rId29"/>
    <p:sldId id="323" r:id="rId30"/>
    <p:sldId id="322" r:id="rId31"/>
    <p:sldId id="324" r:id="rId32"/>
    <p:sldId id="325" r:id="rId33"/>
    <p:sldId id="327" r:id="rId34"/>
    <p:sldId id="326" r:id="rId35"/>
    <p:sldId id="334" r:id="rId36"/>
    <p:sldId id="328" r:id="rId37"/>
    <p:sldId id="335" r:id="rId38"/>
    <p:sldId id="271" r:id="rId39"/>
    <p:sldId id="330" r:id="rId40"/>
    <p:sldId id="332" r:id="rId41"/>
    <p:sldId id="331" r:id="rId42"/>
    <p:sldId id="333" r:id="rId43"/>
  </p:sldIdLst>
  <p:sldSz cx="9144000" cy="5143500" type="screen16x9"/>
  <p:notesSz cx="6858000" cy="9144000"/>
  <p:embeddedFontLst>
    <p:embeddedFont>
      <p:font typeface="Nunito Light" pitchFamily="2" charset="0"/>
      <p:regular r:id="rId45"/>
      <p:italic r:id="rId46"/>
    </p:embeddedFont>
    <p:embeddedFont>
      <p:font typeface="Play" panose="020B0604020202020204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00FCE1-8B37-4F5F-99EA-EBA75CED2A3F}">
  <a:tblStyle styleId="{B100FCE1-8B37-4F5F-99EA-EBA75CED2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21" autoAdjust="0"/>
  </p:normalViewPr>
  <p:slideViewPr>
    <p:cSldViewPr snapToGrid="0">
      <p:cViewPr varScale="1">
        <p:scale>
          <a:sx n="69" d="100"/>
          <a:sy n="69" d="100"/>
        </p:scale>
        <p:origin x="12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bed8c56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bed8c56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B635B1BA-9D1E-ABAF-ED56-D3661A0F5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B8FB73C0-2675-550E-FEE4-AC2DE4AB7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9122BE57-D5AF-042B-040B-E02F8B9BD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1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F4936B39-AF3A-7AA1-D337-4FAD1D4A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8FD95E2C-41DF-228F-1902-D6113CFC6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DD09C24B-8558-23C9-2693-2E5B51E48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61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5AF20462-34ED-AD59-736F-8BDCB7536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08EE6DFF-200D-7C8F-3C1F-BFA5FECE5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547FD05E-E8CB-7F20-8EED-F697C6599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7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DE850454-21E6-FAF1-B114-586488AF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CF6E3EDF-C9D1-F2D2-7B6F-39CE45A6A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C19F43D6-0B88-6C30-221A-8214D7142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5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88948621-414E-815F-5D3C-04B46F3E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0AAB95FF-2F39-E764-56B8-2EAD7E887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BA46109F-4A71-B7F9-AB50-CEFD3F732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638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8A59E996-EE1E-29F8-5F2B-6857C553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549956C1-E757-84E5-F014-30D0EF8F5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D9BC5D1E-BF2B-0407-FEF8-AE0649BA4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1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931AD762-E5E5-83D7-A3E5-9C4BCDBA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C9E01B79-85C8-14AC-2D70-F76040712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3BDE0111-BBF1-599A-0964-D7963FDD8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48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AE57379E-5189-C716-53B4-8431159D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3d611f0acbd3_61:notes">
            <a:extLst>
              <a:ext uri="{FF2B5EF4-FFF2-40B4-BE49-F238E27FC236}">
                <a16:creationId xmlns:a16="http://schemas.microsoft.com/office/drawing/2014/main" id="{1ABDAA78-2F77-A393-D220-7DA606864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3d611f0acbd3_61:notes">
            <a:extLst>
              <a:ext uri="{FF2B5EF4-FFF2-40B4-BE49-F238E27FC236}">
                <a16:creationId xmlns:a16="http://schemas.microsoft.com/office/drawing/2014/main" id="{5EC9FC38-1DC8-29B0-D146-ECE40E524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63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f3d611f0acbd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9f3d611f0acbd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3d611f0acbd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f3d611f0acbd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037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e3f1d20_0_19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ee3f1d20_0_19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5A2683E1-E790-064C-2295-E0EB9EC3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e3f1d20_0_19366:notes">
            <a:extLst>
              <a:ext uri="{FF2B5EF4-FFF2-40B4-BE49-F238E27FC236}">
                <a16:creationId xmlns:a16="http://schemas.microsoft.com/office/drawing/2014/main" id="{24A724AE-3B7F-5BEF-7128-77837041B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ee3f1d20_0_19366:notes">
            <a:extLst>
              <a:ext uri="{FF2B5EF4-FFF2-40B4-BE49-F238E27FC236}">
                <a16:creationId xmlns:a16="http://schemas.microsoft.com/office/drawing/2014/main" id="{1B9ACF43-A1AF-2E67-5BA8-C6F51A770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70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B3D9891D-4021-882E-A522-35695CAFA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f3d611f0acbd3_81:notes">
            <a:extLst>
              <a:ext uri="{FF2B5EF4-FFF2-40B4-BE49-F238E27FC236}">
                <a16:creationId xmlns:a16="http://schemas.microsoft.com/office/drawing/2014/main" id="{E3438993-FCD3-21F6-89D9-2AABD8D55A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f3d611f0acbd3_81:notes">
            <a:extLst>
              <a:ext uri="{FF2B5EF4-FFF2-40B4-BE49-F238E27FC236}">
                <a16:creationId xmlns:a16="http://schemas.microsoft.com/office/drawing/2014/main" id="{8F4E535C-DBC0-7632-5EE0-BF311DF1A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75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FBFD6B3B-E7FC-6DC7-563A-38816012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f3d611f0acbd3_81:notes">
            <a:extLst>
              <a:ext uri="{FF2B5EF4-FFF2-40B4-BE49-F238E27FC236}">
                <a16:creationId xmlns:a16="http://schemas.microsoft.com/office/drawing/2014/main" id="{135C60CB-6CD4-058E-C2B6-EA55BC30D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f3d611f0acbd3_81:notes">
            <a:extLst>
              <a:ext uri="{FF2B5EF4-FFF2-40B4-BE49-F238E27FC236}">
                <a16:creationId xmlns:a16="http://schemas.microsoft.com/office/drawing/2014/main" id="{A9611393-3CC2-4304-F15F-901021292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9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82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1BC4E4D5-A4EA-648F-9163-70B2DC17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>
            <a:extLst>
              <a:ext uri="{FF2B5EF4-FFF2-40B4-BE49-F238E27FC236}">
                <a16:creationId xmlns:a16="http://schemas.microsoft.com/office/drawing/2014/main" id="{84F5BC06-5524-712F-2A3B-0117BEB376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>
            <a:extLst>
              <a:ext uri="{FF2B5EF4-FFF2-40B4-BE49-F238E27FC236}">
                <a16:creationId xmlns:a16="http://schemas.microsoft.com/office/drawing/2014/main" id="{D2B49154-EB74-DBF2-EA76-520DAF252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47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65B5485E-6CB4-5CA1-BCA2-10253CA63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>
            <a:extLst>
              <a:ext uri="{FF2B5EF4-FFF2-40B4-BE49-F238E27FC236}">
                <a16:creationId xmlns:a16="http://schemas.microsoft.com/office/drawing/2014/main" id="{0CAF9576-2A9C-897E-7A29-7C2DE7628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>
            <a:extLst>
              <a:ext uri="{FF2B5EF4-FFF2-40B4-BE49-F238E27FC236}">
                <a16:creationId xmlns:a16="http://schemas.microsoft.com/office/drawing/2014/main" id="{01B71A22-28A5-8A06-2B80-60773E36D9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7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9AF9EEEE-2F99-68BD-2431-6FE3C46E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>
            <a:extLst>
              <a:ext uri="{FF2B5EF4-FFF2-40B4-BE49-F238E27FC236}">
                <a16:creationId xmlns:a16="http://schemas.microsoft.com/office/drawing/2014/main" id="{B3705068-EAB6-968D-56B2-D64B5F3F7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>
            <a:extLst>
              <a:ext uri="{FF2B5EF4-FFF2-40B4-BE49-F238E27FC236}">
                <a16:creationId xmlns:a16="http://schemas.microsoft.com/office/drawing/2014/main" id="{E4322047-DE4E-77F2-3F9E-DD77008AE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65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3DE2BDCF-3DBE-FF51-3935-4600EFA7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>
            <a:extLst>
              <a:ext uri="{FF2B5EF4-FFF2-40B4-BE49-F238E27FC236}">
                <a16:creationId xmlns:a16="http://schemas.microsoft.com/office/drawing/2014/main" id="{04E16D41-1681-BA37-D2E8-01724CC4A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>
            <a:extLst>
              <a:ext uri="{FF2B5EF4-FFF2-40B4-BE49-F238E27FC236}">
                <a16:creationId xmlns:a16="http://schemas.microsoft.com/office/drawing/2014/main" id="{213680B7-9053-4591-328D-4D472A86F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91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a45aec757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a45aec757_0_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04" y="0"/>
            <a:ext cx="95502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725" y="3073450"/>
            <a:ext cx="11039176" cy="4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2675" y="539500"/>
            <a:ext cx="5647800" cy="22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1850" y="3060721"/>
            <a:ext cx="3858900" cy="421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2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713225" y="1543850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13225" y="1977975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5004732" y="1543850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5004725" y="1977975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713250" y="3366175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713250" y="3800300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7"/>
          </p:nvPr>
        </p:nvSpPr>
        <p:spPr>
          <a:xfrm>
            <a:off x="5004758" y="3366175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8"/>
          </p:nvPr>
        </p:nvSpPr>
        <p:spPr>
          <a:xfrm>
            <a:off x="5004750" y="3800300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5159" y="1608800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34141" y="-1086775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3750" y="2775537"/>
            <a:ext cx="11039176" cy="44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l="53518" t="7183"/>
          <a:stretch/>
        </p:blipFill>
        <p:spPr>
          <a:xfrm>
            <a:off x="-295175" y="-371000"/>
            <a:ext cx="3917174" cy="5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04" y="0"/>
            <a:ext cx="95502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1885650"/>
            <a:ext cx="4265400" cy="16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2000"/>
            <a:ext cx="1366200" cy="7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20000" y="3581100"/>
            <a:ext cx="4265400" cy="4104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250" y="-326425"/>
            <a:ext cx="10521324" cy="77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919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7109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4062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600675" y="1312300"/>
            <a:ext cx="383010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600675" y="2169500"/>
            <a:ext cx="3830100" cy="17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42802" y="-75250"/>
            <a:ext cx="9486802" cy="51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713225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/>
          </p:nvPr>
        </p:nvSpPr>
        <p:spPr>
          <a:xfrm>
            <a:off x="713225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713225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/>
          </p:nvPr>
        </p:nvSpPr>
        <p:spPr>
          <a:xfrm>
            <a:off x="3302100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3302100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/>
          </p:nvPr>
        </p:nvSpPr>
        <p:spPr>
          <a:xfrm>
            <a:off x="3302100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3302100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153252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3" hasCustomPrompt="1"/>
          </p:nvPr>
        </p:nvSpPr>
        <p:spPr>
          <a:xfrm>
            <a:off x="4121400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4" hasCustomPrompt="1"/>
          </p:nvPr>
        </p:nvSpPr>
        <p:spPr>
          <a:xfrm>
            <a:off x="153252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 hasCustomPrompt="1"/>
          </p:nvPr>
        </p:nvSpPr>
        <p:spPr>
          <a:xfrm>
            <a:off x="4121400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6"/>
          </p:nvPr>
        </p:nvSpPr>
        <p:spPr>
          <a:xfrm>
            <a:off x="5890975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7"/>
          </p:nvPr>
        </p:nvSpPr>
        <p:spPr>
          <a:xfrm>
            <a:off x="5890975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8"/>
          </p:nvPr>
        </p:nvSpPr>
        <p:spPr>
          <a:xfrm>
            <a:off x="5890975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9"/>
          </p:nvPr>
        </p:nvSpPr>
        <p:spPr>
          <a:xfrm>
            <a:off x="5890975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0" hasCustomPrompt="1"/>
          </p:nvPr>
        </p:nvSpPr>
        <p:spPr>
          <a:xfrm>
            <a:off x="671027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1" hasCustomPrompt="1"/>
          </p:nvPr>
        </p:nvSpPr>
        <p:spPr>
          <a:xfrm>
            <a:off x="671027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39104" y="-2234306"/>
            <a:ext cx="3743225" cy="3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2"/>
          </p:nvPr>
        </p:nvSpPr>
        <p:spPr>
          <a:xfrm>
            <a:off x="937700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937700" y="3171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3"/>
          </p:nvPr>
        </p:nvSpPr>
        <p:spPr>
          <a:xfrm>
            <a:off x="3449037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"/>
          </p:nvPr>
        </p:nvSpPr>
        <p:spPr>
          <a:xfrm>
            <a:off x="3449037" y="3171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5"/>
          </p:nvPr>
        </p:nvSpPr>
        <p:spPr>
          <a:xfrm>
            <a:off x="5953589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6"/>
          </p:nvPr>
        </p:nvSpPr>
        <p:spPr>
          <a:xfrm>
            <a:off x="5953589" y="3171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l="28718" r="3355" b="76498"/>
          <a:stretch/>
        </p:blipFill>
        <p:spPr>
          <a:xfrm>
            <a:off x="3160625" y="3744325"/>
            <a:ext cx="6372224" cy="16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Play"/>
              <a:buNone/>
              <a:defRPr sz="3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D03864-9B4F-93C2-7B09-FE86DBE108D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66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ctrTitle"/>
          </p:nvPr>
        </p:nvSpPr>
        <p:spPr>
          <a:xfrm>
            <a:off x="2782675" y="890482"/>
            <a:ext cx="5647800" cy="22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pt-BR" sz="24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APLICAÇÃO DE REDES NEURAIS CONVOLUCIONAIS PARA A DETECÇÃO DE IMAGENS FALSAS EM MEIO A IMAGENS REAIS</a:t>
            </a:r>
            <a:endParaRPr lang="pt-BR" sz="24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4592000" y="3310102"/>
            <a:ext cx="3858900" cy="1028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Autor: </a:t>
            </a:r>
            <a:r>
              <a:rPr lang="en" dirty="0">
                <a:solidFill>
                  <a:schemeClr val="bg1"/>
                </a:solidFill>
              </a:rPr>
              <a:t>Rodrigo Araujo Viannini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Orientador: </a:t>
            </a:r>
            <a:r>
              <a:rPr lang="pt-BR" dirty="0">
                <a:solidFill>
                  <a:schemeClr val="bg1"/>
                </a:solidFill>
              </a:rPr>
              <a:t>Roberto Ivo da Rocha Lima F</a:t>
            </a:r>
          </a:p>
        </p:txBody>
      </p:sp>
      <p:sp>
        <p:nvSpPr>
          <p:cNvPr id="209" name="Google Shape;209;p33"/>
          <p:cNvSpPr txBox="1"/>
          <p:nvPr/>
        </p:nvSpPr>
        <p:spPr>
          <a:xfrm>
            <a:off x="693100" y="406025"/>
            <a:ext cx="506100" cy="4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COPPPE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3300" dirty="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UFR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J</a:t>
            </a:r>
          </a:p>
        </p:txBody>
      </p:sp>
      <p:sp>
        <p:nvSpPr>
          <p:cNvPr id="210" name="Google Shape;210;p33"/>
          <p:cNvSpPr txBox="1"/>
          <p:nvPr/>
        </p:nvSpPr>
        <p:spPr>
          <a:xfrm>
            <a:off x="1199200" y="446848"/>
            <a:ext cx="424200" cy="4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ENG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PRODUÇÃO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300" dirty="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76B480-18E7-3293-6A2B-7C8EE196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745" y="209593"/>
            <a:ext cx="1958109" cy="4895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404233" y="714609"/>
            <a:ext cx="550671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CONJUNTO DE DADOS</a:t>
            </a: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4665990" y="1922258"/>
            <a:ext cx="3830100" cy="189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Imagens faciais divididas em duas classes: reais (</a:t>
            </a:r>
            <a:r>
              <a:rPr lang="pt-BR" i="1" dirty="0">
                <a:solidFill>
                  <a:schemeClr val="bg1"/>
                </a:solidFill>
              </a:rPr>
              <a:t>live</a:t>
            </a:r>
            <a:r>
              <a:rPr lang="pt-BR" dirty="0">
                <a:solidFill>
                  <a:schemeClr val="bg1"/>
                </a:solidFill>
              </a:rPr>
              <a:t>) e falsas (</a:t>
            </a:r>
            <a:r>
              <a:rPr lang="pt-BR" i="1" dirty="0">
                <a:solidFill>
                  <a:schemeClr val="bg1"/>
                </a:solidFill>
              </a:rPr>
              <a:t>spoof</a:t>
            </a:r>
            <a:r>
              <a:rPr lang="pt-BR" dirty="0">
                <a:solidFill>
                  <a:schemeClr val="bg1"/>
                </a:solidFill>
              </a:rPr>
              <a:t>).</a:t>
            </a:r>
          </a:p>
          <a:p>
            <a:pPr marL="139700" indent="0" algn="l"/>
            <a:endParaRPr lang="pt-BR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Origem: Dataset específico, contendo ampla variedade de condições de iluminação, ângulos e expressões faciais.</a:t>
            </a:r>
          </a:p>
        </p:txBody>
      </p:sp>
      <p:cxnSp>
        <p:nvCxnSpPr>
          <p:cNvPr id="258" name="Google Shape;258;p37"/>
          <p:cNvCxnSpPr/>
          <p:nvPr/>
        </p:nvCxnSpPr>
        <p:spPr>
          <a:xfrm rot="10800000" flipH="1">
            <a:off x="4751490" y="1773659"/>
            <a:ext cx="37446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pic>
        <p:nvPicPr>
          <p:cNvPr id="8" name="Imagem 7" descr="Grupo de pessoas posando para foto fazendo careta&#10;&#10;Descrição gerada automaticamente">
            <a:extLst>
              <a:ext uri="{FF2B5EF4-FFF2-40B4-BE49-F238E27FC236}">
                <a16:creationId xmlns:a16="http://schemas.microsoft.com/office/drawing/2014/main" id="{35780D4E-4280-D1E7-7ADD-2C7A8552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3" y="1773659"/>
            <a:ext cx="3653417" cy="20460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CF69E4-7E16-0442-C6E5-1E8CAD2E4B04}"/>
              </a:ext>
            </a:extLst>
          </p:cNvPr>
          <p:cNvSpPr txBox="1"/>
          <p:nvPr/>
        </p:nvSpPr>
        <p:spPr>
          <a:xfrm>
            <a:off x="2596243" y="3817327"/>
            <a:ext cx="153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Sora | Open AI (2024)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1A5D7453-6FBF-EE3F-1A18-D4C61439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60CD51C4-0888-5F2F-4955-EFEFED76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355381"/>
            <a:ext cx="803763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BALANCEAMENTO DE CLASSES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D17AFF87-8DDF-A57C-0123-BD3BFE841D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233" y="986574"/>
            <a:ext cx="8177683" cy="367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Desafio do Desbalanceamento: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Conjuntos de dados frequentemente possuem mais imagens de uma classe do que de outra, levando a vieses no modelo.</a:t>
            </a:r>
          </a:p>
          <a:p>
            <a:pPr marL="596900" lvl="1" indent="0" algn="l"/>
            <a:endParaRPr lang="pt-BR" b="1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Estratégias de Balanceamento:</a:t>
            </a:r>
          </a:p>
          <a:p>
            <a:pPr marL="939800" lvl="1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Remoção de excessos da classe majoritária.</a:t>
            </a:r>
          </a:p>
          <a:p>
            <a:pPr marL="939800" lvl="1" indent="-34290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Aumento de dados da classe minoritária (quando viável).</a:t>
            </a:r>
          </a:p>
          <a:p>
            <a:pPr marL="939800" lvl="1" indent="-342900" algn="l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</a:rPr>
              <a:t>Resultado: 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Conjunto mais equilibrado, melhorando a capacidade de generalização do modelo.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C21DBD-5646-8CE9-4E1E-32E97DEBAFBF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Buda et al (2018)</a:t>
            </a:r>
          </a:p>
        </p:txBody>
      </p:sp>
    </p:spTree>
    <p:extLst>
      <p:ext uri="{BB962C8B-B14F-4D97-AF65-F5344CB8AC3E}">
        <p14:creationId xmlns:p14="http://schemas.microsoft.com/office/powerpoint/2010/main" val="276177638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741C117C-4054-1E60-7D06-F60C266F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913EA4F7-A707-11A5-F0FF-EF4AB5C95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714609"/>
            <a:ext cx="550671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PRÉ-PROCESSAMENTO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9846BB5D-1890-6E08-10FD-0804617DBC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65990" y="1922258"/>
            <a:ext cx="3830100" cy="189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Redimensionamento para (128 x 128) pixels, padronizando a entrada do modelo.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pt-BR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Normalização dos valores dos pixels para o intervalo [0, 1], aumentando a estabilidade do treinamento.</a:t>
            </a:r>
          </a:p>
        </p:txBody>
      </p:sp>
      <p:cxnSp>
        <p:nvCxnSpPr>
          <p:cNvPr id="258" name="Google Shape;258;p37">
            <a:extLst>
              <a:ext uri="{FF2B5EF4-FFF2-40B4-BE49-F238E27FC236}">
                <a16:creationId xmlns:a16="http://schemas.microsoft.com/office/drawing/2014/main" id="{A1CF6D14-4C87-6AE6-5E08-86D696D90479}"/>
              </a:ext>
            </a:extLst>
          </p:cNvPr>
          <p:cNvCxnSpPr/>
          <p:nvPr/>
        </p:nvCxnSpPr>
        <p:spPr>
          <a:xfrm rot="10800000" flipH="1">
            <a:off x="4751490" y="1773659"/>
            <a:ext cx="3744600" cy="2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  <a:effectLst>
            <a:outerShdw blurRad="85725" dist="19050" algn="bl" rotWithShape="0">
              <a:schemeClr val="dk2">
                <a:alpha val="50000"/>
              </a:schemeClr>
            </a:outerShdw>
          </a:effectLst>
        </p:spPr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0B05EB-FB12-8709-5E8E-87EB78CFA596}"/>
              </a:ext>
            </a:extLst>
          </p:cNvPr>
          <p:cNvSpPr txBox="1"/>
          <p:nvPr/>
        </p:nvSpPr>
        <p:spPr>
          <a:xfrm>
            <a:off x="2563586" y="3841821"/>
            <a:ext cx="153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Sora | Open AI (2024)</a:t>
            </a:r>
          </a:p>
        </p:txBody>
      </p:sp>
      <p:pic>
        <p:nvPicPr>
          <p:cNvPr id="5" name="Imagem 4" descr="Homem ao lado de monitor de computador&#10;&#10;Descrição gerada automaticamente">
            <a:extLst>
              <a:ext uri="{FF2B5EF4-FFF2-40B4-BE49-F238E27FC236}">
                <a16:creationId xmlns:a16="http://schemas.microsoft.com/office/drawing/2014/main" id="{EBAF13BB-5B9D-86BE-7207-46B880CB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3" y="1773658"/>
            <a:ext cx="3607883" cy="202943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710D547-5A3D-8F6E-1820-D816A6D60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Redimensionamento para (128 x 128) pixels, padronizando a entrada do modelo.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Normalização dos valores dos pixels para o intervalo [0, 1], aumentando a estabilidade do treinamento. </a:t>
            </a:r>
          </a:p>
        </p:txBody>
      </p:sp>
    </p:spTree>
    <p:extLst>
      <p:ext uri="{BB962C8B-B14F-4D97-AF65-F5344CB8AC3E}">
        <p14:creationId xmlns:p14="http://schemas.microsoft.com/office/powerpoint/2010/main" val="89842993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2A4695FC-2A74-B526-06C3-F2ADD8F4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F7F4195A-533D-505E-F668-FE5041047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355381"/>
            <a:ext cx="669869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AUGUMENTATION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C27BCADF-B12F-4EBC-DEE7-98113ACB3B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233" y="1110652"/>
            <a:ext cx="8177683" cy="367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300" b="1" dirty="0">
                <a:solidFill>
                  <a:schemeClr val="bg1"/>
                </a:solidFill>
              </a:rPr>
              <a:t>Objetivo: </a:t>
            </a:r>
            <a:r>
              <a:rPr lang="pt-BR" sz="1300" dirty="0">
                <a:solidFill>
                  <a:schemeClr val="bg1"/>
                </a:solidFill>
              </a:rPr>
              <a:t>Aumentar a variabilidade do conjunto de dados, simulando diferentes condições de captura.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pt-BR" sz="1300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sz="1300" b="1" dirty="0">
                <a:solidFill>
                  <a:schemeClr val="bg1"/>
                </a:solidFill>
              </a:rPr>
              <a:t>Técnicas Utilizadas: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sz="1300" b="1" dirty="0">
                <a:solidFill>
                  <a:schemeClr val="bg1"/>
                </a:solidFill>
              </a:rPr>
              <a:t>Rotação: </a:t>
            </a:r>
            <a:r>
              <a:rPr lang="pt-BR" sz="1300" dirty="0">
                <a:solidFill>
                  <a:schemeClr val="bg1"/>
                </a:solidFill>
              </a:rPr>
              <a:t>Variações angulares da imagem.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sz="1300" b="1" dirty="0">
                <a:solidFill>
                  <a:schemeClr val="bg1"/>
                </a:solidFill>
              </a:rPr>
              <a:t>Zoom:</a:t>
            </a:r>
            <a:r>
              <a:rPr lang="pt-BR" sz="1300" dirty="0">
                <a:solidFill>
                  <a:schemeClr val="bg1"/>
                </a:solidFill>
              </a:rPr>
              <a:t> Ajuste do campo de visão, focalizando regiões diferentes do rosto.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sz="1300" b="1" dirty="0">
                <a:solidFill>
                  <a:schemeClr val="bg1"/>
                </a:solidFill>
              </a:rPr>
              <a:t>Translação: </a:t>
            </a:r>
            <a:r>
              <a:rPr lang="pt-BR" sz="1300" dirty="0">
                <a:solidFill>
                  <a:schemeClr val="bg1"/>
                </a:solidFill>
              </a:rPr>
              <a:t>Deslocamento horizontal e vertical da imagem.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sz="1300" b="1" dirty="0">
                <a:solidFill>
                  <a:schemeClr val="bg1"/>
                </a:solidFill>
              </a:rPr>
              <a:t>Flip Horizontal: </a:t>
            </a:r>
            <a:r>
              <a:rPr lang="pt-BR" sz="1300" dirty="0">
                <a:solidFill>
                  <a:schemeClr val="bg1"/>
                </a:solidFill>
              </a:rPr>
              <a:t>Inversão da imagem para simular diferentes perspectivas.</a:t>
            </a:r>
          </a:p>
          <a:p>
            <a:pPr marL="596900" lvl="1" indent="0" algn="l"/>
            <a:endParaRPr lang="pt-BR" sz="1300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sz="1300" b="1" dirty="0">
                <a:solidFill>
                  <a:schemeClr val="bg1"/>
                </a:solidFill>
              </a:rPr>
              <a:t>Benefícios: </a:t>
            </a:r>
            <a:r>
              <a:rPr lang="pt-BR" sz="1300" dirty="0">
                <a:solidFill>
                  <a:schemeClr val="bg1"/>
                </a:solidFill>
              </a:rPr>
              <a:t>Aumento da robustez do modelo a variações espaciais, de iluminação e de pose, reduzindo overfitting.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BDE253-ED56-B1CA-8A3B-94372B6B4873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Shorten</a:t>
            </a:r>
            <a:r>
              <a:rPr lang="pt-BR" sz="1000" dirty="0">
                <a:solidFill>
                  <a:schemeClr val="bg1"/>
                </a:solidFill>
              </a:rPr>
              <a:t> &amp; </a:t>
            </a:r>
            <a:r>
              <a:rPr lang="pt-BR" sz="1000" dirty="0" err="1">
                <a:solidFill>
                  <a:schemeClr val="bg1"/>
                </a:solidFill>
              </a:rPr>
              <a:t>Khoshgoftaar</a:t>
            </a:r>
            <a:r>
              <a:rPr lang="pt-BR" sz="1000" dirty="0">
                <a:solidFill>
                  <a:schemeClr val="bg1"/>
                </a:solidFill>
              </a:rPr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279244639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E4AE36B5-0962-108E-7779-3E19C6D15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5" y="357977"/>
            <a:ext cx="550671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PRÉ-PROCESSAMENTO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D923F2-887B-DF96-D315-72E8481FCD4D}"/>
              </a:ext>
            </a:extLst>
          </p:cNvPr>
          <p:cNvSpPr txBox="1"/>
          <p:nvPr/>
        </p:nvSpPr>
        <p:spPr>
          <a:xfrm>
            <a:off x="6448517" y="4322780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2F46262-FD48-31CF-0C5C-35CC96CB6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5" y="1108944"/>
            <a:ext cx="8527828" cy="320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6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868F5007-BA48-98BA-0C27-DDB223CB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22860643-B94E-B857-5289-7BCAFE874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355381"/>
            <a:ext cx="669869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DIVISÃO DOS DADOS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660C3396-AF12-0FAF-8817-1A04F5957C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233" y="1110652"/>
            <a:ext cx="8177683" cy="367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Proporção: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80% dos dados para treinamento.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20% dos dados para teste, assegurando avaliação imparcial.</a:t>
            </a:r>
          </a:p>
          <a:p>
            <a:pPr lvl="1" algn="l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Justificativa: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Treinamento (80%): Exposição ampla ao modelo, permitindo aprendizado robusto.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Teste (20%): Conjunto não visto anteriormente, fornecendo métrica realista de desempenho e capacidade de generalização.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8C85A3-3B5A-E2D1-9B70-45DF50AAF829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>
                    <a:lumMod val="95000"/>
                  </a:schemeClr>
                </a:solidFill>
              </a:rPr>
              <a:t>Goodfellow</a:t>
            </a:r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 et al (2016)</a:t>
            </a:r>
          </a:p>
        </p:txBody>
      </p:sp>
    </p:spTree>
    <p:extLst>
      <p:ext uri="{BB962C8B-B14F-4D97-AF65-F5344CB8AC3E}">
        <p14:creationId xmlns:p14="http://schemas.microsoft.com/office/powerpoint/2010/main" val="2771421492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55F80718-D42C-4861-4277-7846DCED5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6646ADCB-5924-60DD-E3B9-BAAEED2E0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355381"/>
            <a:ext cx="669869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DO MODELO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DE0D6661-9575-C49E-E8C8-8E56054CDE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233" y="1110652"/>
            <a:ext cx="8177683" cy="367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Estrutura Inicial (CNN Clássica):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Camadas Convolucionais (Conv2D) </a:t>
            </a:r>
            <a:r>
              <a:rPr lang="pt-BR" dirty="0">
                <a:solidFill>
                  <a:schemeClr val="bg1"/>
                </a:solidFill>
              </a:rPr>
              <a:t>para extração de características simples a complexas.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Camadas </a:t>
            </a:r>
            <a:r>
              <a:rPr lang="pt-BR" b="1" dirty="0" err="1">
                <a:solidFill>
                  <a:schemeClr val="bg1"/>
                </a:solidFill>
              </a:rPr>
              <a:t>MaxPooling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para redução da dimensionalidade, preservando as informações mais relevantes.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Camada </a:t>
            </a:r>
            <a:r>
              <a:rPr lang="pt-BR" b="1" dirty="0" err="1">
                <a:solidFill>
                  <a:schemeClr val="bg1"/>
                </a:solidFill>
              </a:rPr>
              <a:t>Flatten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para converter mapas de ativação em um vetor unidimensional.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Camada Densa (Fully Connected)</a:t>
            </a:r>
            <a:r>
              <a:rPr lang="pt-BR" dirty="0">
                <a:solidFill>
                  <a:schemeClr val="bg1"/>
                </a:solidFill>
              </a:rPr>
              <a:t> com 128 neurônios e ativação ReLU, aprendendo combinações complexas de características.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Dropout</a:t>
            </a:r>
            <a:r>
              <a:rPr lang="pt-BR" dirty="0">
                <a:solidFill>
                  <a:schemeClr val="bg1"/>
                </a:solidFill>
              </a:rPr>
              <a:t> com taxa de 0,5, prevenindo overfitting.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B836322-3C23-F41B-1825-57BD0B8D39E3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 dirty="0" err="1">
                <a:solidFill>
                  <a:schemeClr val="bg1">
                    <a:lumMod val="95000"/>
                  </a:schemeClr>
                </a:solidFill>
              </a:rPr>
              <a:t>Srivastava</a:t>
            </a:r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 et al (</a:t>
            </a:r>
            <a:r>
              <a:rPr lang="pt-BR" sz="1000" b="1" dirty="0">
                <a:solidFill>
                  <a:schemeClr val="bg1">
                    <a:lumMod val="95000"/>
                  </a:schemeClr>
                </a:solidFill>
              </a:rPr>
              <a:t>2014</a:t>
            </a:r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59642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38B5-4353-D3A5-A741-40D8A1C2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BB1DA899-5196-9B0D-68EC-E4169E879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5" y="357977"/>
            <a:ext cx="829922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 DO MODELO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C3994D-31A9-E486-1FF7-ABFC8DA840A0}"/>
              </a:ext>
            </a:extLst>
          </p:cNvPr>
          <p:cNvSpPr txBox="1"/>
          <p:nvPr/>
        </p:nvSpPr>
        <p:spPr>
          <a:xfrm>
            <a:off x="6417661" y="4273288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C754737-63C4-74F6-4C0D-E44C2544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5" y="1092123"/>
            <a:ext cx="8540208" cy="31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7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C5C29152-7D8D-5388-96BD-6D4F1447B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25D49FF0-6C23-D525-62F6-FFE68DE970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233" y="355381"/>
            <a:ext cx="809478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ARQUITETURA DO MODELO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4B8A48AB-A3C6-3401-7BCC-0B478AD35C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233" y="1110652"/>
            <a:ext cx="8177683" cy="3677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Aprofundamento da CNN: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Inclusão de uma quarta camada convolucional com 256 filtros, aumentando a capacidade de extração de padrões mais sutis e complexos.</a:t>
            </a:r>
          </a:p>
          <a:p>
            <a:pPr marL="768350" lvl="1" indent="-1714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Aumento do número de neurônios nas camadas densas (512 e 256 neurônios), expandindo a capacidade de representação do modelo.</a:t>
            </a:r>
          </a:p>
          <a:p>
            <a:pPr marL="311150" indent="-171450" algn="l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</a:endParaRPr>
          </a:p>
          <a:p>
            <a:pPr marL="425450" indent="-28575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</a:rPr>
              <a:t>Objetivo: </a:t>
            </a:r>
          </a:p>
          <a:p>
            <a:pPr marL="882650" lvl="1" indent="-285750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Melhorar a capacidade do modelo de diferenciar nuances entre imagens reais e falsas, alinhando-se com estudos que mostram o poder de redes mais profundas.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CD79E1-A8C3-7B15-DA9F-A86A8F21B6B6}"/>
              </a:ext>
            </a:extLst>
          </p:cNvPr>
          <p:cNvSpPr txBox="1"/>
          <p:nvPr/>
        </p:nvSpPr>
        <p:spPr>
          <a:xfrm>
            <a:off x="5584372" y="4816930"/>
            <a:ext cx="34955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Simonyan</a:t>
            </a:r>
            <a:r>
              <a:rPr lang="pt-BR" sz="1050" dirty="0"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Zisserman</a:t>
            </a:r>
            <a:r>
              <a:rPr lang="pt-BR" sz="1050" dirty="0">
                <a:solidFill>
                  <a:schemeClr val="bg1">
                    <a:lumMod val="95000"/>
                  </a:schemeClr>
                </a:solidFill>
              </a:rPr>
              <a:t> (2014); He et al (2016)</a:t>
            </a:r>
            <a:endParaRPr lang="pt-BR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2884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06F69E-50A3-BD82-8F79-3449711F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46E7B8AB-AEAB-7A77-ACE1-848841608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5" y="357977"/>
            <a:ext cx="829922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ARQUITETURA DO MODELO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7133BE-9815-1A09-2132-418CAEB58B8F}"/>
              </a:ext>
            </a:extLst>
          </p:cNvPr>
          <p:cNvSpPr txBox="1"/>
          <p:nvPr/>
        </p:nvSpPr>
        <p:spPr>
          <a:xfrm>
            <a:off x="6425923" y="4683501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21DB51-2FA6-A7E6-6550-BBF184E1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2" y="1015277"/>
            <a:ext cx="8446053" cy="36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3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 CONTEXTO</a:t>
            </a:r>
            <a:endParaRPr dirty="0"/>
          </a:p>
        </p:txBody>
      </p:sp>
      <p:graphicFrame>
        <p:nvGraphicFramePr>
          <p:cNvPr id="216" name="Google Shape;216;p34"/>
          <p:cNvGraphicFramePr/>
          <p:nvPr>
            <p:extLst>
              <p:ext uri="{D42A27DB-BD31-4B8C-83A1-F6EECF244321}">
                <p14:modId xmlns:p14="http://schemas.microsoft.com/office/powerpoint/2010/main" val="541859954"/>
              </p:ext>
            </p:extLst>
          </p:nvPr>
        </p:nvGraphicFramePr>
        <p:xfrm>
          <a:off x="720000" y="1430866"/>
          <a:ext cx="7704000" cy="3190683"/>
        </p:xfrm>
        <a:graphic>
          <a:graphicData uri="http://schemas.openxmlformats.org/drawingml/2006/table">
            <a:tbl>
              <a:tblPr>
                <a:noFill/>
                <a:tableStyleId>{B100FCE1-8B37-4F5F-99EA-EBA75CED2A3F}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Contextualização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 proliferação de deepfakes e  imagens manipuladas.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Objetivo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Desenvolver um modelo de CNN robusto para distinguir imagens reais (live) de falsas (spoof).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Motivação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Crescente avanço das técnicas de geração de deeepfakes </a:t>
                      </a:r>
                      <a:r>
                        <a:rPr lang="da-DK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(</a:t>
                      </a:r>
                      <a:r>
                        <a:rPr lang="da-DK" sz="8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Afchar et al., 2018; Roßler et al., 2019</a:t>
                      </a:r>
                      <a:r>
                        <a:rPr lang="da-DK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5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Problema 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Impacto na segurança digital, manipulação de informações: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Riscos crescentes para sistemas de reconhecimento facial e autenticação.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Disseminação de desinformação, erosão da confiança em conteúdo visual.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6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Lacuna e Desafio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Necessidade de modelos eficazes na detecção de manipulações sutis.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None/>
                      </a:pPr>
                      <a:endParaRPr lang="pt-BR"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Generalização para diferentes cenários, técnicas de falsificação e condições de captura.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0" name="Google Shape;220;p34"/>
          <p:cNvSpPr/>
          <p:nvPr/>
        </p:nvSpPr>
        <p:spPr>
          <a:xfrm>
            <a:off x="12612825" y="-485750"/>
            <a:ext cx="65900" cy="62625"/>
          </a:xfrm>
          <a:custGeom>
            <a:avLst/>
            <a:gdLst/>
            <a:ahLst/>
            <a:cxnLst/>
            <a:rect l="l" t="t" r="r" b="b"/>
            <a:pathLst>
              <a:path w="2636" h="2505" extrusionOk="0">
                <a:moveTo>
                  <a:pt x="1265" y="1"/>
                </a:moveTo>
                <a:cubicBezTo>
                  <a:pt x="624" y="1"/>
                  <a:pt x="0" y="501"/>
                  <a:pt x="0" y="1244"/>
                </a:cubicBezTo>
                <a:cubicBezTo>
                  <a:pt x="0" y="2012"/>
                  <a:pt x="627" y="2505"/>
                  <a:pt x="1270" y="2505"/>
                </a:cubicBezTo>
                <a:cubicBezTo>
                  <a:pt x="1577" y="2505"/>
                  <a:pt x="1887" y="2392"/>
                  <a:pt x="2135" y="2145"/>
                </a:cubicBezTo>
                <a:cubicBezTo>
                  <a:pt x="2635" y="1644"/>
                  <a:pt x="2635" y="844"/>
                  <a:pt x="2135" y="377"/>
                </a:cubicBezTo>
                <a:cubicBezTo>
                  <a:pt x="1886" y="117"/>
                  <a:pt x="1573" y="1"/>
                  <a:pt x="1265" y="1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10059325" y="-485725"/>
            <a:ext cx="83425" cy="62775"/>
          </a:xfrm>
          <a:custGeom>
            <a:avLst/>
            <a:gdLst/>
            <a:ahLst/>
            <a:cxnLst/>
            <a:rect l="l" t="t" r="r" b="b"/>
            <a:pathLst>
              <a:path w="3337" h="2511" extrusionOk="0">
                <a:moveTo>
                  <a:pt x="1673" y="0"/>
                </a:moveTo>
                <a:cubicBezTo>
                  <a:pt x="1351" y="0"/>
                  <a:pt x="1035" y="126"/>
                  <a:pt x="801" y="376"/>
                </a:cubicBezTo>
                <a:cubicBezTo>
                  <a:pt x="1" y="1176"/>
                  <a:pt x="568" y="2511"/>
                  <a:pt x="1668" y="2511"/>
                </a:cubicBezTo>
                <a:cubicBezTo>
                  <a:pt x="2803" y="2511"/>
                  <a:pt x="3336" y="1176"/>
                  <a:pt x="2569" y="376"/>
                </a:cubicBezTo>
                <a:cubicBezTo>
                  <a:pt x="2319" y="126"/>
                  <a:pt x="1994" y="0"/>
                  <a:pt x="1673" y="0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C35205CB-F5CE-6165-0A11-2BD5D04A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375DEF7C-EA9D-2535-3A7D-E1B0A58C1B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271" y="865648"/>
            <a:ext cx="8665664" cy="656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FUNÇÃO DE PERDA, OTIMIZADOR E MÉTRICA</a:t>
            </a:r>
            <a:endParaRPr dirty="0"/>
          </a:p>
        </p:txBody>
      </p:sp>
      <p:sp>
        <p:nvSpPr>
          <p:cNvPr id="257" name="Google Shape;257;p37">
            <a:extLst>
              <a:ext uri="{FF2B5EF4-FFF2-40B4-BE49-F238E27FC236}">
                <a16:creationId xmlns:a16="http://schemas.microsoft.com/office/drawing/2014/main" id="{673D3CA2-8F0F-4DAF-C31E-0DB17748E0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2271" y="1767567"/>
            <a:ext cx="8177683" cy="3375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Função de Perda:     </a:t>
            </a:r>
            <a:r>
              <a:rPr lang="pt-BR" sz="1400" dirty="0" err="1">
                <a:solidFill>
                  <a:schemeClr val="bg1"/>
                </a:solidFill>
              </a:rPr>
              <a:t>Binary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Crossentropy</a:t>
            </a:r>
            <a:endParaRPr lang="pt-BR" sz="1400" dirty="0">
              <a:solidFill>
                <a:schemeClr val="bg1"/>
              </a:solidFill>
            </a:endParaRP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Adequada para classificação binária (live </a:t>
            </a:r>
            <a:r>
              <a:rPr lang="pt-BR" dirty="0" err="1">
                <a:solidFill>
                  <a:schemeClr val="bg1"/>
                </a:solidFill>
              </a:rPr>
              <a:t>vs</a:t>
            </a:r>
            <a:r>
              <a:rPr lang="pt-BR" dirty="0">
                <a:solidFill>
                  <a:schemeClr val="bg1"/>
                </a:solidFill>
              </a:rPr>
              <a:t> spoof).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Mede a divergência entre a distribuição verdadeira (rótulos) e a predita pelo modelo.</a:t>
            </a:r>
          </a:p>
          <a:p>
            <a:pPr marL="596900" lvl="1" indent="0" algn="l"/>
            <a:endParaRPr lang="pt-BR" dirty="0">
              <a:solidFill>
                <a:schemeClr val="bg1"/>
              </a:solidFill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Otimizador:     </a:t>
            </a:r>
            <a:r>
              <a:rPr lang="pt-BR" sz="1400" dirty="0">
                <a:solidFill>
                  <a:schemeClr val="bg1"/>
                </a:solidFill>
              </a:rPr>
              <a:t>Adam</a:t>
            </a:r>
            <a:endParaRPr lang="pt-BR" sz="1400" b="1" dirty="0">
              <a:solidFill>
                <a:schemeClr val="bg1"/>
              </a:solidFill>
            </a:endParaRP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Adapta dinamicamente as taxas de aprendizado para cada parâmetro, acelerando a convergência e aumentando a estabilidade do treinamento.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FDE89C8-2EF9-9BD7-8B4B-76F84844469A}"/>
              </a:ext>
            </a:extLst>
          </p:cNvPr>
          <p:cNvSpPr txBox="1"/>
          <p:nvPr/>
        </p:nvSpPr>
        <p:spPr>
          <a:xfrm>
            <a:off x="6825342" y="4792438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>
                    <a:lumMod val="95000"/>
                  </a:schemeClr>
                </a:solidFill>
              </a:rPr>
              <a:t>Kingma</a:t>
            </a:r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 &amp; Ba (2015)</a:t>
            </a:r>
          </a:p>
        </p:txBody>
      </p:sp>
    </p:spTree>
    <p:extLst>
      <p:ext uri="{BB962C8B-B14F-4D97-AF65-F5344CB8AC3E}">
        <p14:creationId xmlns:p14="http://schemas.microsoft.com/office/powerpoint/2010/main" val="9574898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C8115310-BFBF-DF88-5F55-3E9F11249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>
            <a:extLst>
              <a:ext uri="{FF2B5EF4-FFF2-40B4-BE49-F238E27FC236}">
                <a16:creationId xmlns:a16="http://schemas.microsoft.com/office/drawing/2014/main" id="{D0B97156-EAED-50C1-43C5-AACEB622DE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065" y="163520"/>
            <a:ext cx="8665664" cy="656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FUNÇÃO DE PERDA, OTIMIZADOR E MÉTRICA</a:t>
            </a:r>
            <a:endParaRPr sz="3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7D163E8-D786-BF5F-B1EA-5C4AB6400B78}"/>
              </a:ext>
            </a:extLst>
          </p:cNvPr>
          <p:cNvSpPr txBox="1"/>
          <p:nvPr/>
        </p:nvSpPr>
        <p:spPr>
          <a:xfrm>
            <a:off x="266065" y="1286128"/>
            <a:ext cx="8502425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2CE"/>
              </a:buClr>
              <a:buSzPts val="1400"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Métrica:    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Acurácia</a:t>
            </a:r>
          </a:p>
          <a:p>
            <a:pPr marL="882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FA2CE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Simples e interpretável. </a:t>
            </a:r>
          </a:p>
          <a:p>
            <a:pPr marL="8826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FA2CE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Mede a proporção de predições corretas, fornecendo uma indicação clara do desempenho do modelo em distinguir entre as duas classes.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B611E93-623C-202D-BBA4-995A105D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5" y="3186273"/>
            <a:ext cx="8437064" cy="122780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C0E523-5733-AB29-789C-80582797646C}"/>
              </a:ext>
            </a:extLst>
          </p:cNvPr>
          <p:cNvSpPr txBox="1"/>
          <p:nvPr/>
        </p:nvSpPr>
        <p:spPr>
          <a:xfrm>
            <a:off x="6315497" y="4471229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</p:spTree>
    <p:extLst>
      <p:ext uri="{BB962C8B-B14F-4D97-AF65-F5344CB8AC3E}">
        <p14:creationId xmlns:p14="http://schemas.microsoft.com/office/powerpoint/2010/main" val="347050556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TREINAMENTO E VALIDAÇÃO</a:t>
            </a:r>
            <a:endParaRPr dirty="0"/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2"/>
          </p:nvPr>
        </p:nvSpPr>
        <p:spPr>
          <a:xfrm>
            <a:off x="937700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EPOCH</a:t>
            </a:r>
            <a:endParaRPr b="1" dirty="0"/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1"/>
          </p:nvPr>
        </p:nvSpPr>
        <p:spPr>
          <a:xfrm>
            <a:off x="937700" y="3171125"/>
            <a:ext cx="2175300" cy="1311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schemeClr val="bg1"/>
                </a:solidFill>
              </a:rPr>
              <a:t>10 épocas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pt-BR" sz="1100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1100" dirty="0">
                <a:solidFill>
                  <a:schemeClr val="bg1"/>
                </a:solidFill>
              </a:rPr>
              <a:t>Durante uma época, o modelo ajusta seus parâmetros (pesos e vieses) com base nos erros calculados para cada lote (batch) de dados.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341" name="Google Shape;341;p43"/>
          <p:cNvSpPr txBox="1">
            <a:spLocks noGrp="1"/>
          </p:cNvSpPr>
          <p:nvPr>
            <p:ph type="title" idx="3"/>
          </p:nvPr>
        </p:nvSpPr>
        <p:spPr>
          <a:xfrm>
            <a:off x="3449037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OVERFITING</a:t>
            </a:r>
            <a:endParaRPr b="1" dirty="0"/>
          </a:p>
        </p:txBody>
      </p:sp>
      <p:sp>
        <p:nvSpPr>
          <p:cNvPr id="342" name="Google Shape;342;p43"/>
          <p:cNvSpPr txBox="1">
            <a:spLocks noGrp="1"/>
          </p:cNvSpPr>
          <p:nvPr>
            <p:ph type="subTitle" idx="4"/>
          </p:nvPr>
        </p:nvSpPr>
        <p:spPr>
          <a:xfrm>
            <a:off x="3449037" y="3171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1"/>
                </a:solidFill>
              </a:rPr>
              <a:t>Uso de conjunto de validação para monitorar perda e acurácia.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1"/>
                </a:solidFill>
              </a:rPr>
              <a:t>Ajuste fino de parâmetros considerando quando a validação deixa de melhorar.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 idx="5"/>
          </p:nvPr>
        </p:nvSpPr>
        <p:spPr>
          <a:xfrm>
            <a:off x="5953589" y="2723850"/>
            <a:ext cx="2175300" cy="40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CONVERGÊNCIA</a:t>
            </a:r>
            <a:endParaRPr b="1" dirty="0"/>
          </a:p>
        </p:txBody>
      </p:sp>
      <p:sp>
        <p:nvSpPr>
          <p:cNvPr id="344" name="Google Shape;344;p43"/>
          <p:cNvSpPr txBox="1">
            <a:spLocks noGrp="1"/>
          </p:cNvSpPr>
          <p:nvPr>
            <p:ph type="subTitle" idx="6"/>
          </p:nvPr>
        </p:nvSpPr>
        <p:spPr>
          <a:xfrm>
            <a:off x="5953589" y="31711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bg1"/>
                </a:solidFill>
              </a:rPr>
              <a:t>Métricas estabilizadas após algumas épocas, indicando que o modelo atingiu um ponto de convergência sem overfitting excessivo.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1601563" y="1636000"/>
            <a:ext cx="857700" cy="857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4112900" y="1636000"/>
            <a:ext cx="857700" cy="857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6614076" y="1636000"/>
            <a:ext cx="857700" cy="8577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43"/>
          <p:cNvGrpSpPr/>
          <p:nvPr/>
        </p:nvGrpSpPr>
        <p:grpSpPr>
          <a:xfrm>
            <a:off x="6864843" y="1886751"/>
            <a:ext cx="356166" cy="356198"/>
            <a:chOff x="7121669" y="1533610"/>
            <a:chExt cx="321362" cy="321362"/>
          </a:xfrm>
        </p:grpSpPr>
        <p:sp>
          <p:nvSpPr>
            <p:cNvPr id="356" name="Google Shape;356;p43"/>
            <p:cNvSpPr/>
            <p:nvPr/>
          </p:nvSpPr>
          <p:spPr>
            <a:xfrm>
              <a:off x="7121669" y="1600289"/>
              <a:ext cx="142142" cy="192556"/>
            </a:xfrm>
            <a:custGeom>
              <a:avLst/>
              <a:gdLst/>
              <a:ahLst/>
              <a:cxnLst/>
              <a:rect l="l" t="t" r="r" b="b"/>
              <a:pathLst>
                <a:path w="4466" h="6050" extrusionOk="0">
                  <a:moveTo>
                    <a:pt x="2346" y="275"/>
                  </a:moveTo>
                  <a:cubicBezTo>
                    <a:pt x="2929" y="275"/>
                    <a:pt x="3406" y="751"/>
                    <a:pt x="3406" y="1322"/>
                  </a:cubicBezTo>
                  <a:lnTo>
                    <a:pt x="3406" y="1608"/>
                  </a:lnTo>
                  <a:lnTo>
                    <a:pt x="3382" y="1608"/>
                  </a:lnTo>
                  <a:cubicBezTo>
                    <a:pt x="3048" y="1537"/>
                    <a:pt x="2941" y="1108"/>
                    <a:pt x="2941" y="1108"/>
                  </a:cubicBezTo>
                  <a:cubicBezTo>
                    <a:pt x="2929" y="1049"/>
                    <a:pt x="2882" y="1001"/>
                    <a:pt x="2822" y="989"/>
                  </a:cubicBezTo>
                  <a:cubicBezTo>
                    <a:pt x="2809" y="984"/>
                    <a:pt x="2796" y="981"/>
                    <a:pt x="2783" y="981"/>
                  </a:cubicBezTo>
                  <a:cubicBezTo>
                    <a:pt x="2738" y="981"/>
                    <a:pt x="2695" y="1011"/>
                    <a:pt x="2667" y="1049"/>
                  </a:cubicBezTo>
                  <a:cubicBezTo>
                    <a:pt x="2155" y="1608"/>
                    <a:pt x="1262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1" y="275"/>
                  </a:cubicBezTo>
                  <a:close/>
                  <a:moveTo>
                    <a:pt x="1096" y="2049"/>
                  </a:moveTo>
                  <a:lnTo>
                    <a:pt x="1096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36" y="2084"/>
                    <a:pt x="1096" y="2049"/>
                  </a:cubicBezTo>
                  <a:close/>
                  <a:moveTo>
                    <a:pt x="3394" y="2061"/>
                  </a:moveTo>
                  <a:cubicBezTo>
                    <a:pt x="3441" y="2084"/>
                    <a:pt x="3477" y="2144"/>
                    <a:pt x="3477" y="2215"/>
                  </a:cubicBezTo>
                  <a:cubicBezTo>
                    <a:pt x="3477" y="2299"/>
                    <a:pt x="3453" y="2358"/>
                    <a:pt x="3394" y="2382"/>
                  </a:cubicBezTo>
                  <a:lnTo>
                    <a:pt x="3394" y="2061"/>
                  </a:lnTo>
                  <a:close/>
                  <a:moveTo>
                    <a:pt x="2632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51" y="3263"/>
                    <a:pt x="2346" y="3263"/>
                  </a:cubicBezTo>
                  <a:lnTo>
                    <a:pt x="2155" y="3263"/>
                  </a:lnTo>
                  <a:cubicBezTo>
                    <a:pt x="1739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79" y="1894"/>
                    <a:pt x="2227" y="1799"/>
                    <a:pt x="2632" y="1442"/>
                  </a:cubicBezTo>
                  <a:close/>
                  <a:moveTo>
                    <a:pt x="2536" y="3573"/>
                  </a:moveTo>
                  <a:lnTo>
                    <a:pt x="2536" y="3775"/>
                  </a:lnTo>
                  <a:lnTo>
                    <a:pt x="2251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46" y="3585"/>
                  </a:lnTo>
                  <a:cubicBezTo>
                    <a:pt x="2405" y="3585"/>
                    <a:pt x="2465" y="3585"/>
                    <a:pt x="2536" y="3573"/>
                  </a:cubicBezTo>
                  <a:close/>
                  <a:moveTo>
                    <a:pt x="2846" y="3906"/>
                  </a:moveTo>
                  <a:lnTo>
                    <a:pt x="2941" y="3989"/>
                  </a:lnTo>
                  <a:lnTo>
                    <a:pt x="2727" y="4454"/>
                  </a:lnTo>
                  <a:lnTo>
                    <a:pt x="2667" y="4406"/>
                  </a:lnTo>
                  <a:lnTo>
                    <a:pt x="2489" y="4275"/>
                  </a:lnTo>
                  <a:lnTo>
                    <a:pt x="2810" y="3930"/>
                  </a:lnTo>
                  <a:lnTo>
                    <a:pt x="2846" y="3906"/>
                  </a:lnTo>
                  <a:close/>
                  <a:moveTo>
                    <a:pt x="1655" y="3918"/>
                  </a:moveTo>
                  <a:cubicBezTo>
                    <a:pt x="1655" y="3942"/>
                    <a:pt x="1667" y="3966"/>
                    <a:pt x="1691" y="3989"/>
                  </a:cubicBezTo>
                  <a:lnTo>
                    <a:pt x="2012" y="4287"/>
                  </a:lnTo>
                  <a:lnTo>
                    <a:pt x="1774" y="4466"/>
                  </a:lnTo>
                  <a:lnTo>
                    <a:pt x="1536" y="3989"/>
                  </a:lnTo>
                  <a:lnTo>
                    <a:pt x="1655" y="3918"/>
                  </a:lnTo>
                  <a:close/>
                  <a:moveTo>
                    <a:pt x="2227" y="4490"/>
                  </a:moveTo>
                  <a:lnTo>
                    <a:pt x="2370" y="4597"/>
                  </a:lnTo>
                  <a:lnTo>
                    <a:pt x="2322" y="4704"/>
                  </a:lnTo>
                  <a:lnTo>
                    <a:pt x="2155" y="4704"/>
                  </a:lnTo>
                  <a:lnTo>
                    <a:pt x="2108" y="4585"/>
                  </a:lnTo>
                  <a:lnTo>
                    <a:pt x="2227" y="4490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51" y="4835"/>
                  </a:lnTo>
                  <a:cubicBezTo>
                    <a:pt x="1774" y="4835"/>
                    <a:pt x="1786" y="4823"/>
                    <a:pt x="1798" y="4823"/>
                  </a:cubicBezTo>
                  <a:lnTo>
                    <a:pt x="1846" y="4799"/>
                  </a:lnTo>
                  <a:close/>
                  <a:moveTo>
                    <a:pt x="2632" y="4799"/>
                  </a:moveTo>
                  <a:lnTo>
                    <a:pt x="2679" y="4823"/>
                  </a:lnTo>
                  <a:cubicBezTo>
                    <a:pt x="2691" y="4835"/>
                    <a:pt x="2703" y="4835"/>
                    <a:pt x="2739" y="4847"/>
                  </a:cubicBezTo>
                  <a:lnTo>
                    <a:pt x="2644" y="5156"/>
                  </a:lnTo>
                  <a:lnTo>
                    <a:pt x="2608" y="4882"/>
                  </a:lnTo>
                  <a:lnTo>
                    <a:pt x="2632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3" y="4156"/>
                  </a:moveTo>
                  <a:lnTo>
                    <a:pt x="3620" y="4299"/>
                  </a:lnTo>
                  <a:lnTo>
                    <a:pt x="3632" y="4299"/>
                  </a:lnTo>
                  <a:cubicBezTo>
                    <a:pt x="3644" y="4323"/>
                    <a:pt x="4156" y="4501"/>
                    <a:pt x="4156" y="5121"/>
                  </a:cubicBezTo>
                  <a:lnTo>
                    <a:pt x="4156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56" y="4930"/>
                    <a:pt x="3572" y="4930"/>
                  </a:cubicBezTo>
                  <a:cubicBezTo>
                    <a:pt x="3477" y="4930"/>
                    <a:pt x="3406" y="5001"/>
                    <a:pt x="3406" y="5097"/>
                  </a:cubicBezTo>
                  <a:lnTo>
                    <a:pt x="3406" y="5728"/>
                  </a:lnTo>
                  <a:lnTo>
                    <a:pt x="2810" y="5728"/>
                  </a:lnTo>
                  <a:lnTo>
                    <a:pt x="3263" y="4156"/>
                  </a:lnTo>
                  <a:close/>
                  <a:moveTo>
                    <a:pt x="2179" y="1"/>
                  </a:moveTo>
                  <a:cubicBezTo>
                    <a:pt x="1429" y="1"/>
                    <a:pt x="810" y="608"/>
                    <a:pt x="810" y="1370"/>
                  </a:cubicBezTo>
                  <a:lnTo>
                    <a:pt x="810" y="1870"/>
                  </a:lnTo>
                  <a:cubicBezTo>
                    <a:pt x="739" y="1965"/>
                    <a:pt x="679" y="2084"/>
                    <a:pt x="679" y="2215"/>
                  </a:cubicBezTo>
                  <a:cubicBezTo>
                    <a:pt x="679" y="2465"/>
                    <a:pt x="858" y="2680"/>
                    <a:pt x="1096" y="2727"/>
                  </a:cubicBezTo>
                  <a:cubicBezTo>
                    <a:pt x="1155" y="3037"/>
                    <a:pt x="1346" y="3299"/>
                    <a:pt x="1631" y="3454"/>
                  </a:cubicBezTo>
                  <a:lnTo>
                    <a:pt x="1631" y="3525"/>
                  </a:lnTo>
                  <a:lnTo>
                    <a:pt x="1274" y="3763"/>
                  </a:lnTo>
                  <a:lnTo>
                    <a:pt x="1262" y="3763"/>
                  </a:lnTo>
                  <a:lnTo>
                    <a:pt x="727" y="3989"/>
                  </a:lnTo>
                  <a:cubicBezTo>
                    <a:pt x="477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55" y="6025"/>
                  </a:cubicBezTo>
                  <a:lnTo>
                    <a:pt x="1203" y="6025"/>
                  </a:lnTo>
                  <a:cubicBezTo>
                    <a:pt x="1286" y="6025"/>
                    <a:pt x="1370" y="5954"/>
                    <a:pt x="1370" y="5859"/>
                  </a:cubicBezTo>
                  <a:cubicBezTo>
                    <a:pt x="1370" y="5775"/>
                    <a:pt x="1286" y="5704"/>
                    <a:pt x="1203" y="5704"/>
                  </a:cubicBezTo>
                  <a:lnTo>
                    <a:pt x="1048" y="5704"/>
                  </a:lnTo>
                  <a:lnTo>
                    <a:pt x="1048" y="5061"/>
                  </a:lnTo>
                  <a:cubicBezTo>
                    <a:pt x="1048" y="4966"/>
                    <a:pt x="977" y="4894"/>
                    <a:pt x="893" y="4894"/>
                  </a:cubicBezTo>
                  <a:cubicBezTo>
                    <a:pt x="798" y="4894"/>
                    <a:pt x="727" y="4966"/>
                    <a:pt x="727" y="5061"/>
                  </a:cubicBezTo>
                  <a:lnTo>
                    <a:pt x="727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798" y="4275"/>
                    <a:pt x="834" y="4275"/>
                  </a:cubicBezTo>
                  <a:lnTo>
                    <a:pt x="846" y="4275"/>
                  </a:lnTo>
                  <a:lnTo>
                    <a:pt x="1227" y="4109"/>
                  </a:lnTo>
                  <a:lnTo>
                    <a:pt x="1679" y="5704"/>
                  </a:lnTo>
                  <a:cubicBezTo>
                    <a:pt x="1608" y="5716"/>
                    <a:pt x="1560" y="5775"/>
                    <a:pt x="1560" y="5847"/>
                  </a:cubicBezTo>
                  <a:cubicBezTo>
                    <a:pt x="1560" y="5942"/>
                    <a:pt x="1631" y="6013"/>
                    <a:pt x="1727" y="6013"/>
                  </a:cubicBezTo>
                  <a:lnTo>
                    <a:pt x="1893" y="6049"/>
                  </a:lnTo>
                  <a:lnTo>
                    <a:pt x="4298" y="6049"/>
                  </a:lnTo>
                  <a:cubicBezTo>
                    <a:pt x="4394" y="6049"/>
                    <a:pt x="4465" y="5966"/>
                    <a:pt x="4465" y="5883"/>
                  </a:cubicBezTo>
                  <a:lnTo>
                    <a:pt x="4465" y="5121"/>
                  </a:lnTo>
                  <a:cubicBezTo>
                    <a:pt x="4465" y="4430"/>
                    <a:pt x="3989" y="4097"/>
                    <a:pt x="3727" y="4001"/>
                  </a:cubicBezTo>
                  <a:lnTo>
                    <a:pt x="3203" y="3775"/>
                  </a:lnTo>
                  <a:lnTo>
                    <a:pt x="2834" y="3537"/>
                  </a:lnTo>
                  <a:lnTo>
                    <a:pt x="2834" y="3454"/>
                  </a:lnTo>
                  <a:cubicBezTo>
                    <a:pt x="3108" y="3299"/>
                    <a:pt x="3310" y="3037"/>
                    <a:pt x="3370" y="2727"/>
                  </a:cubicBezTo>
                  <a:cubicBezTo>
                    <a:pt x="3608" y="2680"/>
                    <a:pt x="3787" y="2465"/>
                    <a:pt x="3787" y="2215"/>
                  </a:cubicBezTo>
                  <a:cubicBezTo>
                    <a:pt x="3787" y="2084"/>
                    <a:pt x="3751" y="1965"/>
                    <a:pt x="3656" y="1870"/>
                  </a:cubicBezTo>
                  <a:lnTo>
                    <a:pt x="3656" y="1370"/>
                  </a:lnTo>
                  <a:cubicBezTo>
                    <a:pt x="3656" y="608"/>
                    <a:pt x="3048" y="1"/>
                    <a:pt x="2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7170938" y="1533610"/>
              <a:ext cx="223206" cy="53852"/>
            </a:xfrm>
            <a:custGeom>
              <a:avLst/>
              <a:gdLst/>
              <a:ahLst/>
              <a:cxnLst/>
              <a:rect l="l" t="t" r="r" b="b"/>
              <a:pathLst>
                <a:path w="7013" h="1692" extrusionOk="0">
                  <a:moveTo>
                    <a:pt x="3512" y="0"/>
                  </a:moveTo>
                  <a:cubicBezTo>
                    <a:pt x="2227" y="0"/>
                    <a:pt x="1000" y="477"/>
                    <a:pt x="72" y="1358"/>
                  </a:cubicBezTo>
                  <a:cubicBezTo>
                    <a:pt x="12" y="1405"/>
                    <a:pt x="0" y="1512"/>
                    <a:pt x="72" y="1572"/>
                  </a:cubicBezTo>
                  <a:cubicBezTo>
                    <a:pt x="92" y="1625"/>
                    <a:pt x="130" y="1649"/>
                    <a:pt x="171" y="1649"/>
                  </a:cubicBezTo>
                  <a:cubicBezTo>
                    <a:pt x="203" y="1649"/>
                    <a:pt x="236" y="1634"/>
                    <a:pt x="262" y="1608"/>
                  </a:cubicBezTo>
                  <a:cubicBezTo>
                    <a:pt x="1143" y="786"/>
                    <a:pt x="2286" y="322"/>
                    <a:pt x="3501" y="322"/>
                  </a:cubicBezTo>
                  <a:cubicBezTo>
                    <a:pt x="4584" y="322"/>
                    <a:pt x="5608" y="691"/>
                    <a:pt x="6453" y="1370"/>
                  </a:cubicBezTo>
                  <a:lnTo>
                    <a:pt x="6203" y="1370"/>
                  </a:lnTo>
                  <a:cubicBezTo>
                    <a:pt x="6120" y="1370"/>
                    <a:pt x="6037" y="1441"/>
                    <a:pt x="6037" y="1536"/>
                  </a:cubicBezTo>
                  <a:cubicBezTo>
                    <a:pt x="6037" y="1620"/>
                    <a:pt x="6120" y="1691"/>
                    <a:pt x="6203" y="1691"/>
                  </a:cubicBezTo>
                  <a:lnTo>
                    <a:pt x="6846" y="1691"/>
                  </a:lnTo>
                  <a:cubicBezTo>
                    <a:pt x="6930" y="1691"/>
                    <a:pt x="7013" y="1620"/>
                    <a:pt x="7013" y="1536"/>
                  </a:cubicBezTo>
                  <a:lnTo>
                    <a:pt x="7013" y="953"/>
                  </a:lnTo>
                  <a:cubicBezTo>
                    <a:pt x="7013" y="858"/>
                    <a:pt x="6930" y="786"/>
                    <a:pt x="6846" y="786"/>
                  </a:cubicBezTo>
                  <a:cubicBezTo>
                    <a:pt x="6751" y="786"/>
                    <a:pt x="6680" y="858"/>
                    <a:pt x="6680" y="953"/>
                  </a:cubicBezTo>
                  <a:lnTo>
                    <a:pt x="6680" y="1131"/>
                  </a:lnTo>
                  <a:cubicBezTo>
                    <a:pt x="5787" y="405"/>
                    <a:pt x="4667" y="0"/>
                    <a:pt x="3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7175107" y="1804558"/>
              <a:ext cx="215249" cy="50415"/>
            </a:xfrm>
            <a:custGeom>
              <a:avLst/>
              <a:gdLst/>
              <a:ahLst/>
              <a:cxnLst/>
              <a:rect l="l" t="t" r="r" b="b"/>
              <a:pathLst>
                <a:path w="6763" h="158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738"/>
                  </a:lnTo>
                  <a:cubicBezTo>
                    <a:pt x="0" y="834"/>
                    <a:pt x="72" y="905"/>
                    <a:pt x="167" y="905"/>
                  </a:cubicBezTo>
                  <a:cubicBezTo>
                    <a:pt x="250" y="905"/>
                    <a:pt x="333" y="834"/>
                    <a:pt x="333" y="738"/>
                  </a:cubicBezTo>
                  <a:lnTo>
                    <a:pt x="333" y="560"/>
                  </a:lnTo>
                  <a:cubicBezTo>
                    <a:pt x="1203" y="1215"/>
                    <a:pt x="2262" y="1584"/>
                    <a:pt x="3381" y="1584"/>
                  </a:cubicBezTo>
                  <a:cubicBezTo>
                    <a:pt x="4596" y="1584"/>
                    <a:pt x="5775" y="1143"/>
                    <a:pt x="6680" y="357"/>
                  </a:cubicBezTo>
                  <a:cubicBezTo>
                    <a:pt x="6739" y="298"/>
                    <a:pt x="6763" y="191"/>
                    <a:pt x="6691" y="131"/>
                  </a:cubicBezTo>
                  <a:cubicBezTo>
                    <a:pt x="6652" y="92"/>
                    <a:pt x="6609" y="74"/>
                    <a:pt x="6567" y="74"/>
                  </a:cubicBezTo>
                  <a:cubicBezTo>
                    <a:pt x="6532" y="74"/>
                    <a:pt x="6497" y="86"/>
                    <a:pt x="6465" y="107"/>
                  </a:cubicBezTo>
                  <a:cubicBezTo>
                    <a:pt x="5596" y="846"/>
                    <a:pt x="4501" y="1262"/>
                    <a:pt x="3370" y="1262"/>
                  </a:cubicBezTo>
                  <a:cubicBezTo>
                    <a:pt x="2334" y="1262"/>
                    <a:pt x="1346" y="941"/>
                    <a:pt x="536" y="322"/>
                  </a:cubicBezTo>
                  <a:lnTo>
                    <a:pt x="810" y="322"/>
                  </a:lnTo>
                  <a:cubicBezTo>
                    <a:pt x="893" y="322"/>
                    <a:pt x="965" y="250"/>
                    <a:pt x="965" y="167"/>
                  </a:cubicBezTo>
                  <a:cubicBezTo>
                    <a:pt x="965" y="72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7300539" y="1600289"/>
              <a:ext cx="142492" cy="191793"/>
            </a:xfrm>
            <a:custGeom>
              <a:avLst/>
              <a:gdLst/>
              <a:ahLst/>
              <a:cxnLst/>
              <a:rect l="l" t="t" r="r" b="b"/>
              <a:pathLst>
                <a:path w="4477" h="6026" extrusionOk="0">
                  <a:moveTo>
                    <a:pt x="2358" y="275"/>
                  </a:moveTo>
                  <a:cubicBezTo>
                    <a:pt x="2941" y="275"/>
                    <a:pt x="3417" y="751"/>
                    <a:pt x="3417" y="1322"/>
                  </a:cubicBezTo>
                  <a:lnTo>
                    <a:pt x="3417" y="1608"/>
                  </a:lnTo>
                  <a:lnTo>
                    <a:pt x="3381" y="1608"/>
                  </a:lnTo>
                  <a:cubicBezTo>
                    <a:pt x="3060" y="1537"/>
                    <a:pt x="2953" y="1108"/>
                    <a:pt x="2953" y="1108"/>
                  </a:cubicBezTo>
                  <a:cubicBezTo>
                    <a:pt x="2941" y="1049"/>
                    <a:pt x="2893" y="1001"/>
                    <a:pt x="2834" y="989"/>
                  </a:cubicBezTo>
                  <a:cubicBezTo>
                    <a:pt x="2821" y="984"/>
                    <a:pt x="2808" y="981"/>
                    <a:pt x="2795" y="981"/>
                  </a:cubicBezTo>
                  <a:cubicBezTo>
                    <a:pt x="2749" y="981"/>
                    <a:pt x="2704" y="1011"/>
                    <a:pt x="2667" y="1049"/>
                  </a:cubicBezTo>
                  <a:cubicBezTo>
                    <a:pt x="2167" y="1608"/>
                    <a:pt x="1274" y="1608"/>
                    <a:pt x="1250" y="1608"/>
                  </a:cubicBezTo>
                  <a:lnTo>
                    <a:pt x="1191" y="1608"/>
                  </a:lnTo>
                  <a:lnTo>
                    <a:pt x="1191" y="1322"/>
                  </a:lnTo>
                  <a:cubicBezTo>
                    <a:pt x="1191" y="751"/>
                    <a:pt x="1667" y="275"/>
                    <a:pt x="2250" y="275"/>
                  </a:cubicBezTo>
                  <a:close/>
                  <a:moveTo>
                    <a:pt x="1107" y="2049"/>
                  </a:moveTo>
                  <a:lnTo>
                    <a:pt x="1107" y="2382"/>
                  </a:lnTo>
                  <a:cubicBezTo>
                    <a:pt x="1060" y="2358"/>
                    <a:pt x="1012" y="2287"/>
                    <a:pt x="1012" y="2215"/>
                  </a:cubicBezTo>
                  <a:cubicBezTo>
                    <a:pt x="1012" y="2144"/>
                    <a:pt x="1048" y="2084"/>
                    <a:pt x="1107" y="2049"/>
                  </a:cubicBezTo>
                  <a:close/>
                  <a:moveTo>
                    <a:pt x="3393" y="2061"/>
                  </a:moveTo>
                  <a:cubicBezTo>
                    <a:pt x="3441" y="2084"/>
                    <a:pt x="3489" y="2144"/>
                    <a:pt x="3489" y="2215"/>
                  </a:cubicBezTo>
                  <a:cubicBezTo>
                    <a:pt x="3489" y="2299"/>
                    <a:pt x="3453" y="2358"/>
                    <a:pt x="3393" y="2382"/>
                  </a:cubicBezTo>
                  <a:lnTo>
                    <a:pt x="3393" y="2061"/>
                  </a:lnTo>
                  <a:close/>
                  <a:moveTo>
                    <a:pt x="2643" y="1442"/>
                  </a:moveTo>
                  <a:cubicBezTo>
                    <a:pt x="2727" y="1608"/>
                    <a:pt x="2858" y="1787"/>
                    <a:pt x="3084" y="1894"/>
                  </a:cubicBezTo>
                  <a:lnTo>
                    <a:pt x="3084" y="2537"/>
                  </a:lnTo>
                  <a:cubicBezTo>
                    <a:pt x="3084" y="2930"/>
                    <a:pt x="2762" y="3263"/>
                    <a:pt x="2358" y="3263"/>
                  </a:cubicBezTo>
                  <a:lnTo>
                    <a:pt x="2167" y="3263"/>
                  </a:lnTo>
                  <a:cubicBezTo>
                    <a:pt x="1750" y="3263"/>
                    <a:pt x="1417" y="2930"/>
                    <a:pt x="1417" y="2537"/>
                  </a:cubicBezTo>
                  <a:lnTo>
                    <a:pt x="1417" y="1918"/>
                  </a:lnTo>
                  <a:cubicBezTo>
                    <a:pt x="1691" y="1894"/>
                    <a:pt x="2238" y="1799"/>
                    <a:pt x="2643" y="1442"/>
                  </a:cubicBezTo>
                  <a:close/>
                  <a:moveTo>
                    <a:pt x="2548" y="3573"/>
                  </a:moveTo>
                  <a:lnTo>
                    <a:pt x="2548" y="3775"/>
                  </a:lnTo>
                  <a:lnTo>
                    <a:pt x="2250" y="4073"/>
                  </a:lnTo>
                  <a:lnTo>
                    <a:pt x="1965" y="3811"/>
                  </a:lnTo>
                  <a:lnTo>
                    <a:pt x="1965" y="3632"/>
                  </a:lnTo>
                  <a:lnTo>
                    <a:pt x="1965" y="3573"/>
                  </a:lnTo>
                  <a:cubicBezTo>
                    <a:pt x="2024" y="3585"/>
                    <a:pt x="2084" y="3585"/>
                    <a:pt x="2155" y="3585"/>
                  </a:cubicBezTo>
                  <a:lnTo>
                    <a:pt x="2358" y="3585"/>
                  </a:lnTo>
                  <a:cubicBezTo>
                    <a:pt x="2417" y="3585"/>
                    <a:pt x="2477" y="3585"/>
                    <a:pt x="2548" y="3573"/>
                  </a:cubicBezTo>
                  <a:close/>
                  <a:moveTo>
                    <a:pt x="1667" y="3918"/>
                  </a:moveTo>
                  <a:cubicBezTo>
                    <a:pt x="1667" y="3942"/>
                    <a:pt x="1679" y="3954"/>
                    <a:pt x="1715" y="3989"/>
                  </a:cubicBezTo>
                  <a:lnTo>
                    <a:pt x="2024" y="4287"/>
                  </a:lnTo>
                  <a:lnTo>
                    <a:pt x="1774" y="4454"/>
                  </a:lnTo>
                  <a:lnTo>
                    <a:pt x="1548" y="3989"/>
                  </a:lnTo>
                  <a:lnTo>
                    <a:pt x="1667" y="3918"/>
                  </a:lnTo>
                  <a:close/>
                  <a:moveTo>
                    <a:pt x="2834" y="3918"/>
                  </a:moveTo>
                  <a:lnTo>
                    <a:pt x="2941" y="3989"/>
                  </a:lnTo>
                  <a:lnTo>
                    <a:pt x="2715" y="4454"/>
                  </a:lnTo>
                  <a:lnTo>
                    <a:pt x="2655" y="4406"/>
                  </a:lnTo>
                  <a:lnTo>
                    <a:pt x="2477" y="4275"/>
                  </a:lnTo>
                  <a:lnTo>
                    <a:pt x="2798" y="3942"/>
                  </a:lnTo>
                  <a:lnTo>
                    <a:pt x="2834" y="3918"/>
                  </a:lnTo>
                  <a:close/>
                  <a:moveTo>
                    <a:pt x="2238" y="4501"/>
                  </a:moveTo>
                  <a:lnTo>
                    <a:pt x="2369" y="4585"/>
                  </a:lnTo>
                  <a:lnTo>
                    <a:pt x="2322" y="4692"/>
                  </a:lnTo>
                  <a:lnTo>
                    <a:pt x="2167" y="4692"/>
                  </a:lnTo>
                  <a:lnTo>
                    <a:pt x="2119" y="4585"/>
                  </a:lnTo>
                  <a:lnTo>
                    <a:pt x="2238" y="4501"/>
                  </a:lnTo>
                  <a:close/>
                  <a:moveTo>
                    <a:pt x="1846" y="4799"/>
                  </a:moveTo>
                  <a:lnTo>
                    <a:pt x="1893" y="4894"/>
                  </a:lnTo>
                  <a:lnTo>
                    <a:pt x="1846" y="5156"/>
                  </a:lnTo>
                  <a:lnTo>
                    <a:pt x="1762" y="4835"/>
                  </a:lnTo>
                  <a:cubicBezTo>
                    <a:pt x="1774" y="4835"/>
                    <a:pt x="1786" y="4823"/>
                    <a:pt x="1810" y="4823"/>
                  </a:cubicBezTo>
                  <a:lnTo>
                    <a:pt x="1846" y="4799"/>
                  </a:lnTo>
                  <a:close/>
                  <a:moveTo>
                    <a:pt x="2643" y="4799"/>
                  </a:moveTo>
                  <a:lnTo>
                    <a:pt x="2679" y="4823"/>
                  </a:lnTo>
                  <a:cubicBezTo>
                    <a:pt x="2703" y="4835"/>
                    <a:pt x="2715" y="4835"/>
                    <a:pt x="2739" y="4847"/>
                  </a:cubicBezTo>
                  <a:lnTo>
                    <a:pt x="2655" y="5156"/>
                  </a:lnTo>
                  <a:lnTo>
                    <a:pt x="2608" y="4882"/>
                  </a:lnTo>
                  <a:lnTo>
                    <a:pt x="2643" y="4799"/>
                  </a:lnTo>
                  <a:close/>
                  <a:moveTo>
                    <a:pt x="2322" y="5037"/>
                  </a:moveTo>
                  <a:lnTo>
                    <a:pt x="2441" y="5728"/>
                  </a:lnTo>
                  <a:lnTo>
                    <a:pt x="2084" y="5728"/>
                  </a:lnTo>
                  <a:lnTo>
                    <a:pt x="2203" y="5037"/>
                  </a:lnTo>
                  <a:close/>
                  <a:moveTo>
                    <a:pt x="3262" y="4156"/>
                  </a:moveTo>
                  <a:lnTo>
                    <a:pt x="3620" y="4299"/>
                  </a:lnTo>
                  <a:lnTo>
                    <a:pt x="3631" y="4299"/>
                  </a:lnTo>
                  <a:cubicBezTo>
                    <a:pt x="3655" y="4323"/>
                    <a:pt x="4155" y="4501"/>
                    <a:pt x="4155" y="5121"/>
                  </a:cubicBezTo>
                  <a:lnTo>
                    <a:pt x="4155" y="5728"/>
                  </a:lnTo>
                  <a:lnTo>
                    <a:pt x="3739" y="5728"/>
                  </a:lnTo>
                  <a:lnTo>
                    <a:pt x="3739" y="5097"/>
                  </a:lnTo>
                  <a:cubicBezTo>
                    <a:pt x="3739" y="5001"/>
                    <a:pt x="3667" y="4930"/>
                    <a:pt x="3572" y="4930"/>
                  </a:cubicBezTo>
                  <a:cubicBezTo>
                    <a:pt x="3489" y="4930"/>
                    <a:pt x="3417" y="5001"/>
                    <a:pt x="3417" y="5097"/>
                  </a:cubicBezTo>
                  <a:lnTo>
                    <a:pt x="3417" y="5728"/>
                  </a:lnTo>
                  <a:lnTo>
                    <a:pt x="2822" y="5728"/>
                  </a:lnTo>
                  <a:lnTo>
                    <a:pt x="3262" y="4156"/>
                  </a:lnTo>
                  <a:close/>
                  <a:moveTo>
                    <a:pt x="2191" y="1"/>
                  </a:moveTo>
                  <a:cubicBezTo>
                    <a:pt x="1429" y="1"/>
                    <a:pt x="822" y="608"/>
                    <a:pt x="822" y="1370"/>
                  </a:cubicBezTo>
                  <a:lnTo>
                    <a:pt x="822" y="1870"/>
                  </a:lnTo>
                  <a:cubicBezTo>
                    <a:pt x="750" y="1965"/>
                    <a:pt x="691" y="2084"/>
                    <a:pt x="691" y="2215"/>
                  </a:cubicBezTo>
                  <a:cubicBezTo>
                    <a:pt x="691" y="2465"/>
                    <a:pt x="869" y="2680"/>
                    <a:pt x="1107" y="2727"/>
                  </a:cubicBezTo>
                  <a:cubicBezTo>
                    <a:pt x="1167" y="3037"/>
                    <a:pt x="1357" y="3299"/>
                    <a:pt x="1643" y="3454"/>
                  </a:cubicBezTo>
                  <a:lnTo>
                    <a:pt x="1643" y="3525"/>
                  </a:lnTo>
                  <a:lnTo>
                    <a:pt x="1286" y="3763"/>
                  </a:lnTo>
                  <a:lnTo>
                    <a:pt x="1262" y="3763"/>
                  </a:lnTo>
                  <a:lnTo>
                    <a:pt x="726" y="3989"/>
                  </a:lnTo>
                  <a:cubicBezTo>
                    <a:pt x="476" y="4073"/>
                    <a:pt x="0" y="4418"/>
                    <a:pt x="0" y="5109"/>
                  </a:cubicBezTo>
                  <a:lnTo>
                    <a:pt x="0" y="5859"/>
                  </a:lnTo>
                  <a:cubicBezTo>
                    <a:pt x="0" y="5954"/>
                    <a:pt x="72" y="6025"/>
                    <a:pt x="167" y="6025"/>
                  </a:cubicBezTo>
                  <a:lnTo>
                    <a:pt x="1203" y="6025"/>
                  </a:lnTo>
                  <a:cubicBezTo>
                    <a:pt x="1298" y="6025"/>
                    <a:pt x="1369" y="5954"/>
                    <a:pt x="1369" y="5859"/>
                  </a:cubicBezTo>
                  <a:cubicBezTo>
                    <a:pt x="1369" y="5775"/>
                    <a:pt x="1298" y="5704"/>
                    <a:pt x="1203" y="5704"/>
                  </a:cubicBezTo>
                  <a:lnTo>
                    <a:pt x="1060" y="5704"/>
                  </a:lnTo>
                  <a:lnTo>
                    <a:pt x="1060" y="5061"/>
                  </a:lnTo>
                  <a:cubicBezTo>
                    <a:pt x="1060" y="4966"/>
                    <a:pt x="988" y="4894"/>
                    <a:pt x="893" y="4894"/>
                  </a:cubicBezTo>
                  <a:cubicBezTo>
                    <a:pt x="810" y="4894"/>
                    <a:pt x="726" y="4966"/>
                    <a:pt x="726" y="5061"/>
                  </a:cubicBezTo>
                  <a:lnTo>
                    <a:pt x="726" y="5704"/>
                  </a:lnTo>
                  <a:lnTo>
                    <a:pt x="310" y="5704"/>
                  </a:lnTo>
                  <a:lnTo>
                    <a:pt x="310" y="5085"/>
                  </a:lnTo>
                  <a:cubicBezTo>
                    <a:pt x="310" y="4454"/>
                    <a:pt x="810" y="4275"/>
                    <a:pt x="834" y="4275"/>
                  </a:cubicBezTo>
                  <a:lnTo>
                    <a:pt x="845" y="4275"/>
                  </a:lnTo>
                  <a:lnTo>
                    <a:pt x="1238" y="4109"/>
                  </a:lnTo>
                  <a:lnTo>
                    <a:pt x="1679" y="5704"/>
                  </a:lnTo>
                  <a:cubicBezTo>
                    <a:pt x="1607" y="5716"/>
                    <a:pt x="1560" y="5775"/>
                    <a:pt x="1560" y="5847"/>
                  </a:cubicBezTo>
                  <a:cubicBezTo>
                    <a:pt x="1560" y="5942"/>
                    <a:pt x="1643" y="6013"/>
                    <a:pt x="1726" y="6013"/>
                  </a:cubicBezTo>
                  <a:lnTo>
                    <a:pt x="4322" y="6013"/>
                  </a:lnTo>
                  <a:cubicBezTo>
                    <a:pt x="4405" y="6013"/>
                    <a:pt x="4477" y="5942"/>
                    <a:pt x="4477" y="5847"/>
                  </a:cubicBezTo>
                  <a:lnTo>
                    <a:pt x="4477" y="5085"/>
                  </a:lnTo>
                  <a:cubicBezTo>
                    <a:pt x="4465" y="4442"/>
                    <a:pt x="3989" y="4097"/>
                    <a:pt x="3739" y="4001"/>
                  </a:cubicBezTo>
                  <a:lnTo>
                    <a:pt x="3203" y="3775"/>
                  </a:lnTo>
                  <a:lnTo>
                    <a:pt x="2846" y="3537"/>
                  </a:lnTo>
                  <a:lnTo>
                    <a:pt x="2846" y="3454"/>
                  </a:lnTo>
                  <a:cubicBezTo>
                    <a:pt x="3120" y="3299"/>
                    <a:pt x="3322" y="3037"/>
                    <a:pt x="3381" y="2727"/>
                  </a:cubicBezTo>
                  <a:cubicBezTo>
                    <a:pt x="3620" y="2680"/>
                    <a:pt x="3798" y="2465"/>
                    <a:pt x="3798" y="2215"/>
                  </a:cubicBezTo>
                  <a:cubicBezTo>
                    <a:pt x="3798" y="2084"/>
                    <a:pt x="3751" y="1965"/>
                    <a:pt x="3667" y="1870"/>
                  </a:cubicBezTo>
                  <a:lnTo>
                    <a:pt x="3667" y="1370"/>
                  </a:lnTo>
                  <a:cubicBezTo>
                    <a:pt x="3667" y="608"/>
                    <a:pt x="3048" y="1"/>
                    <a:pt x="2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áfico 2" descr="Melhoria contínua estrutura de tópicos">
            <a:extLst>
              <a:ext uri="{FF2B5EF4-FFF2-40B4-BE49-F238E27FC236}">
                <a16:creationId xmlns:a16="http://schemas.microsoft.com/office/drawing/2014/main" id="{66F2AA34-31AD-873D-5574-B9118A87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5830" y="1607650"/>
            <a:ext cx="914400" cy="914400"/>
          </a:xfrm>
          <a:prstGeom prst="rect">
            <a:avLst/>
          </a:prstGeom>
        </p:spPr>
      </p:pic>
      <p:pic>
        <p:nvPicPr>
          <p:cNvPr id="6" name="Gráfico 5" descr="Idioma de aprendizagem remota estrutura de tópicos">
            <a:extLst>
              <a:ext uri="{FF2B5EF4-FFF2-40B4-BE49-F238E27FC236}">
                <a16:creationId xmlns:a16="http://schemas.microsoft.com/office/drawing/2014/main" id="{559B6528-17FD-336E-6CA9-606C87199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7178" y="1725341"/>
            <a:ext cx="679018" cy="6790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A9748-A648-2DB6-99D3-B54B8B82F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DF9828D0-C726-54A4-0B45-153AF9ADC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5" y="357977"/>
            <a:ext cx="829922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TREINAMENTO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CC3396-5B3C-2CA7-9E8A-DCC8E2574846}"/>
              </a:ext>
            </a:extLst>
          </p:cNvPr>
          <p:cNvSpPr txBox="1"/>
          <p:nvPr/>
        </p:nvSpPr>
        <p:spPr>
          <a:xfrm>
            <a:off x="6347402" y="4367882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78FD52-188C-DCDE-5D6F-FCA9C55F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5" y="1171035"/>
            <a:ext cx="8469949" cy="31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D20D-E1AD-BA52-FF04-003DE48E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1A2DEC5F-D7F4-80E0-7DBD-1A037490BD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14" y="2243100"/>
            <a:ext cx="4274235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TREINAMENTO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81E986-0909-842F-463D-E8BE4E70FE52}"/>
              </a:ext>
            </a:extLst>
          </p:cNvPr>
          <p:cNvSpPr txBox="1"/>
          <p:nvPr/>
        </p:nvSpPr>
        <p:spPr>
          <a:xfrm>
            <a:off x="6315474" y="4891511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5438DC-A1FF-B60B-5E03-6CFC3A36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189789"/>
            <a:ext cx="3755572" cy="47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7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B0D4F8F-0BB9-6990-D1FB-EA5310528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8B24F507-6065-34ED-A522-F5FE18ED5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214" y="2243100"/>
            <a:ext cx="5119007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TREINAMENTO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8CC060-AA11-AE49-6487-95AF5781AD64}"/>
              </a:ext>
            </a:extLst>
          </p:cNvPr>
          <p:cNvSpPr txBox="1"/>
          <p:nvPr/>
        </p:nvSpPr>
        <p:spPr>
          <a:xfrm>
            <a:off x="6315474" y="4891511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8E2F0D-8091-9CB4-3FE5-C7BFE3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14" y="197776"/>
            <a:ext cx="3142272" cy="46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CONJUNTO DE TESTES</a:t>
            </a:r>
            <a:endParaRPr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2"/>
          </p:nvPr>
        </p:nvSpPr>
        <p:spPr>
          <a:xfrm>
            <a:off x="713225" y="1233213"/>
            <a:ext cx="501332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IMAGENS NÃO VISTAS PELO TREINAMENTO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720000" y="1676342"/>
            <a:ext cx="6389704" cy="1279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Imagens não vistas durante o treinamento: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t-BR" dirty="0">
              <a:solidFill>
                <a:schemeClr val="bg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Garantia de avaliação imparcial do modelo.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Simula condições reais de uso, refletindo a capacidade de generalização.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0" name="Google Shape;330;p42"/>
          <p:cNvSpPr txBox="1">
            <a:spLocks noGrp="1"/>
          </p:cNvSpPr>
          <p:nvPr>
            <p:ph type="title" idx="5"/>
          </p:nvPr>
        </p:nvSpPr>
        <p:spPr>
          <a:xfrm>
            <a:off x="720000" y="3118738"/>
            <a:ext cx="429150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TESTE UNITÁRIO E TESTE MASSIVO</a:t>
            </a:r>
            <a:endParaRPr b="1"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6"/>
          </p:nvPr>
        </p:nvSpPr>
        <p:spPr>
          <a:xfrm>
            <a:off x="713225" y="3531729"/>
            <a:ext cx="8096014" cy="1058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Realizado o teste unitário, enviando imagens desconhecidas do dataset para verificação pontual.</a:t>
            </a:r>
            <a:endParaRPr lang="en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bg1"/>
                </a:solidFill>
              </a:rPr>
              <a:t>Em seguida foi realizado um teste massivo, onde foi enviado um diretório de imagens desconhecidas para avaliar o percentual de assertividade do modelo.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AC33-8CB7-F7A2-FCA4-CEC85314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F6110C48-6FDA-5CAF-07D5-491EA63A64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765" y="357977"/>
            <a:ext cx="8299228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 UNITÁRIO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2B04EA-D896-33A0-8B34-1065EFA22726}"/>
              </a:ext>
            </a:extLst>
          </p:cNvPr>
          <p:cNvSpPr txBox="1"/>
          <p:nvPr/>
        </p:nvSpPr>
        <p:spPr>
          <a:xfrm>
            <a:off x="6460446" y="4867142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34FD26-832C-5A49-D320-78301A8F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5" y="1023658"/>
            <a:ext cx="8582993" cy="38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346E7-9827-C87E-E3CE-EA965AC0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FA9F0D3F-4172-FC09-7407-664C779137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55" y="2243100"/>
            <a:ext cx="4072901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(LIVE)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F7B400-C874-711E-B7F0-56A961BC0279}"/>
              </a:ext>
            </a:extLst>
          </p:cNvPr>
          <p:cNvSpPr txBox="1"/>
          <p:nvPr/>
        </p:nvSpPr>
        <p:spPr>
          <a:xfrm>
            <a:off x="6124615" y="4877853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D4DEF2-83CF-60E2-9EA5-7AE905DF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0405"/>
            <a:ext cx="4149757" cy="47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BEC9F9-399B-9991-2A48-64A0DA09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E74CC145-FDFB-22D9-B7CF-2D285BB1AD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9099" y="2243100"/>
            <a:ext cx="4072901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TESTE (LIVE)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291B39-4205-9ACC-E0F8-DD2B2AE3F59D}"/>
              </a:ext>
            </a:extLst>
          </p:cNvPr>
          <p:cNvSpPr txBox="1"/>
          <p:nvPr/>
        </p:nvSpPr>
        <p:spPr>
          <a:xfrm>
            <a:off x="6124615" y="4877853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DC43D5-0435-1E5D-3DAE-AA4173AA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17" y="112142"/>
            <a:ext cx="3343453" cy="47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662121" y="2871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 idx="2"/>
          </p:nvPr>
        </p:nvSpPr>
        <p:spPr>
          <a:xfrm>
            <a:off x="662121" y="1463949"/>
            <a:ext cx="283007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APRENDIZADO PROFUNDO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>
            <a:off x="662121" y="2094843"/>
            <a:ext cx="7703999" cy="1989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Surge como evolução do aprendizado de máquina, capaz de aprender representações complexas diretamente dos dados (</a:t>
            </a:r>
            <a:r>
              <a:rPr lang="pt-BR" sz="1500" dirty="0" err="1">
                <a:solidFill>
                  <a:schemeClr val="bg1"/>
                </a:solidFill>
              </a:rPr>
              <a:t>Goodfellow</a:t>
            </a:r>
            <a:r>
              <a:rPr lang="pt-BR" sz="1500" dirty="0">
                <a:solidFill>
                  <a:schemeClr val="bg1"/>
                </a:solidFill>
              </a:rPr>
              <a:t> et al., 2016).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Permite que modelos identifiquem padrões complexos em imagens, som e texto, sem a necessidade de engenharia manual de características.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9"/>
          </p:nvPr>
        </p:nvSpPr>
        <p:spPr>
          <a:xfrm>
            <a:off x="1626558" y="1092171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CB0DF8-4243-5746-5E76-D9E80E888988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Goodfellow</a:t>
            </a:r>
            <a:r>
              <a:rPr lang="pt-BR" sz="1000" dirty="0">
                <a:solidFill>
                  <a:schemeClr val="bg1"/>
                </a:solidFill>
              </a:rPr>
              <a:t> et al  (2016)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0A59-989F-B149-5495-096B24528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8BDD8F80-8042-78CF-C0C6-B0DDCF807B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392" y="2243100"/>
            <a:ext cx="466689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(SPOOF)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13117F-7FE6-2FA0-5972-DA0C54ECB735}"/>
              </a:ext>
            </a:extLst>
          </p:cNvPr>
          <p:cNvSpPr txBox="1"/>
          <p:nvPr/>
        </p:nvSpPr>
        <p:spPr>
          <a:xfrm>
            <a:off x="6124615" y="4877853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E5DE55-2524-8BB0-5A29-3CE65C59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71" y="164500"/>
            <a:ext cx="3973237" cy="46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6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23EFDB-441B-F4BD-6DCD-E226FFF9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3E965F60-BF71-9C68-6003-1555A19060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792" y="2243100"/>
            <a:ext cx="4666890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  </a:t>
            </a:r>
            <a:r>
              <a:rPr lang="en" dirty="0"/>
              <a:t>TESTE (SPOOF)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255947-3F70-D8ED-23BC-4F387B53CAC8}"/>
              </a:ext>
            </a:extLst>
          </p:cNvPr>
          <p:cNvSpPr txBox="1"/>
          <p:nvPr/>
        </p:nvSpPr>
        <p:spPr>
          <a:xfrm>
            <a:off x="6124615" y="4877853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1E2D31-F6CE-0CF9-A119-CFDC78E7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3" y="138023"/>
            <a:ext cx="3189154" cy="46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CB816-D800-BE4A-F605-DFD5C1D9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124C617B-91C2-1E6A-FC2E-16523D135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656" y="236283"/>
            <a:ext cx="434812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 MASSIVO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6EA637-C5D8-EE4B-6763-247032CE6D38}"/>
              </a:ext>
            </a:extLst>
          </p:cNvPr>
          <p:cNvSpPr txBox="1"/>
          <p:nvPr/>
        </p:nvSpPr>
        <p:spPr>
          <a:xfrm>
            <a:off x="4468933" y="4784106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96625F-55A2-C402-F564-4C3EFBA1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6" y="893583"/>
            <a:ext cx="6517589" cy="38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0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7B248-1594-C3DD-42FB-AAA734B3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42A0E8BE-1341-E1C0-73BA-203E187DB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74" y="208573"/>
            <a:ext cx="434812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 MASSIVO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353DD5-E7AC-7AC5-387E-2E9F26368542}"/>
              </a:ext>
            </a:extLst>
          </p:cNvPr>
          <p:cNvSpPr txBox="1"/>
          <p:nvPr/>
        </p:nvSpPr>
        <p:spPr>
          <a:xfrm>
            <a:off x="4543670" y="4627417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064E51-34A0-AA72-E880-C444A4DB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4" y="865872"/>
            <a:ext cx="6740108" cy="37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7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53F8-53AC-FF3A-04AE-06D107F1B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892CDB36-93A4-F78F-E001-1FDB20C05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74" y="208573"/>
            <a:ext cx="4348126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  MASSIVO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82CFEE-A847-FB0C-877A-B0771538A615}"/>
              </a:ext>
            </a:extLst>
          </p:cNvPr>
          <p:cNvSpPr txBox="1"/>
          <p:nvPr/>
        </p:nvSpPr>
        <p:spPr>
          <a:xfrm>
            <a:off x="2151687" y="3167414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9CACA1C-E1AB-7731-4EB8-1C13D43D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" y="2136729"/>
            <a:ext cx="4348127" cy="29709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CC3877-BB1A-FA7B-C835-C0877527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" y="1430409"/>
            <a:ext cx="4348126" cy="6354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663532-3081-3945-FB92-2E3F81C69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98" y="1427980"/>
            <a:ext cx="4354318" cy="6354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99691BB-39DF-CC61-162F-DE1FC250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89" y="2136729"/>
            <a:ext cx="4348127" cy="297090"/>
          </a:xfrm>
          <a:prstGeom prst="rect">
            <a:avLst/>
          </a:prstGeom>
        </p:spPr>
      </p:pic>
      <p:sp>
        <p:nvSpPr>
          <p:cNvPr id="19" name="Google Shape;228;p35">
            <a:extLst>
              <a:ext uri="{FF2B5EF4-FFF2-40B4-BE49-F238E27FC236}">
                <a16:creationId xmlns:a16="http://schemas.microsoft.com/office/drawing/2014/main" id="{1EA11B68-B693-F1F5-C6BD-8BC694322108}"/>
              </a:ext>
            </a:extLst>
          </p:cNvPr>
          <p:cNvSpPr txBox="1">
            <a:spLocks/>
          </p:cNvSpPr>
          <p:nvPr/>
        </p:nvSpPr>
        <p:spPr>
          <a:xfrm>
            <a:off x="223874" y="742711"/>
            <a:ext cx="361845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VERDADEIRAS (LIVE)	</a:t>
            </a:r>
          </a:p>
        </p:txBody>
      </p:sp>
      <p:sp>
        <p:nvSpPr>
          <p:cNvPr id="21" name="Google Shape;228;p35">
            <a:extLst>
              <a:ext uri="{FF2B5EF4-FFF2-40B4-BE49-F238E27FC236}">
                <a16:creationId xmlns:a16="http://schemas.microsoft.com/office/drawing/2014/main" id="{CF268330-D61B-EE3A-5C8C-8C0901004130}"/>
              </a:ext>
            </a:extLst>
          </p:cNvPr>
          <p:cNvSpPr txBox="1">
            <a:spLocks/>
          </p:cNvSpPr>
          <p:nvPr/>
        </p:nvSpPr>
        <p:spPr>
          <a:xfrm>
            <a:off x="4571999" y="738184"/>
            <a:ext cx="361845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FALSAS (SPOOF)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C4979F-5F58-A864-CA7D-395E4D98DCEB}"/>
              </a:ext>
            </a:extLst>
          </p:cNvPr>
          <p:cNvSpPr txBox="1"/>
          <p:nvPr/>
        </p:nvSpPr>
        <p:spPr>
          <a:xfrm>
            <a:off x="6580263" y="3148942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42D4227-11EA-12A7-696E-95E2F97A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449" y="2494395"/>
            <a:ext cx="4348126" cy="65498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150EBC0-0DDA-2610-D3F3-C04DAB2F1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73" y="2497946"/>
            <a:ext cx="4348126" cy="65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95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FBDE6D-7145-6D39-46AF-87635CCE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DC64B0D0-851C-565E-C6D2-7C14EE6F4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73" y="208573"/>
            <a:ext cx="5179399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TESTE  MASSIVO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6E39A3-9F07-E755-25A2-9552D887A763}"/>
              </a:ext>
            </a:extLst>
          </p:cNvPr>
          <p:cNvSpPr txBox="1"/>
          <p:nvPr/>
        </p:nvSpPr>
        <p:spPr>
          <a:xfrm>
            <a:off x="2151687" y="3167414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120E96-9811-F94E-5290-C9B8741B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" y="2504644"/>
            <a:ext cx="4348126" cy="6671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A73B6FC-DEB3-B44E-B82D-C2381B89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" y="2136729"/>
            <a:ext cx="4348127" cy="29709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EF98C79-6241-70ED-0647-CA3C247A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73" y="1430409"/>
            <a:ext cx="4348126" cy="6354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06BD89-E453-4A79-E850-4D4F45303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798" y="1427980"/>
            <a:ext cx="4354318" cy="6354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2848FAA-5401-3E14-0932-B8054EBE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89" y="2136729"/>
            <a:ext cx="4348127" cy="2970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DE93923-10A5-3E38-5062-C26853DB4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449" y="2500291"/>
            <a:ext cx="4348126" cy="667123"/>
          </a:xfrm>
          <a:prstGeom prst="rect">
            <a:avLst/>
          </a:prstGeom>
        </p:spPr>
      </p:pic>
      <p:sp>
        <p:nvSpPr>
          <p:cNvPr id="19" name="Google Shape;228;p35">
            <a:extLst>
              <a:ext uri="{FF2B5EF4-FFF2-40B4-BE49-F238E27FC236}">
                <a16:creationId xmlns:a16="http://schemas.microsoft.com/office/drawing/2014/main" id="{104C1D33-70B9-399D-D089-869754B57B7D}"/>
              </a:ext>
            </a:extLst>
          </p:cNvPr>
          <p:cNvSpPr txBox="1">
            <a:spLocks/>
          </p:cNvSpPr>
          <p:nvPr/>
        </p:nvSpPr>
        <p:spPr>
          <a:xfrm>
            <a:off x="223874" y="742711"/>
            <a:ext cx="361845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VERDADEIRAS (LIVE)	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539EA3-383E-1487-1735-969E0A2D6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052" y="2288261"/>
            <a:ext cx="5803895" cy="566977"/>
          </a:xfrm>
          <a:prstGeom prst="rect">
            <a:avLst/>
          </a:prstGeom>
        </p:spPr>
      </p:pic>
      <p:sp>
        <p:nvSpPr>
          <p:cNvPr id="21" name="Google Shape;228;p35">
            <a:extLst>
              <a:ext uri="{FF2B5EF4-FFF2-40B4-BE49-F238E27FC236}">
                <a16:creationId xmlns:a16="http://schemas.microsoft.com/office/drawing/2014/main" id="{8EE2EDBD-FFEF-EFC2-86F9-021C8CC17AD6}"/>
              </a:ext>
            </a:extLst>
          </p:cNvPr>
          <p:cNvSpPr txBox="1">
            <a:spLocks/>
          </p:cNvSpPr>
          <p:nvPr/>
        </p:nvSpPr>
        <p:spPr>
          <a:xfrm>
            <a:off x="4571999" y="738184"/>
            <a:ext cx="361845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FALSAS (SPOOF)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C7F24B6-F99A-1495-9E8D-7E9D6EA4567D}"/>
              </a:ext>
            </a:extLst>
          </p:cNvPr>
          <p:cNvSpPr txBox="1"/>
          <p:nvPr/>
        </p:nvSpPr>
        <p:spPr>
          <a:xfrm>
            <a:off x="6580263" y="3167414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</p:spTree>
    <p:extLst>
      <p:ext uri="{BB962C8B-B14F-4D97-AF65-F5344CB8AC3E}">
        <p14:creationId xmlns:p14="http://schemas.microsoft.com/office/powerpoint/2010/main" val="53072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F58F-1698-1D65-3337-7E37F84D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1C85E96F-2865-BBE1-07AF-40A41F172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73" y="208573"/>
            <a:ext cx="8338235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AVALIANDO A PERFORMANCE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968BDD-8F2D-A039-F0A3-AF3399663366}"/>
              </a:ext>
            </a:extLst>
          </p:cNvPr>
          <p:cNvSpPr txBox="1"/>
          <p:nvPr/>
        </p:nvSpPr>
        <p:spPr>
          <a:xfrm>
            <a:off x="6308051" y="3857829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46E62D-3E62-F5E7-E2E1-D2E129EB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" y="1046025"/>
            <a:ext cx="8504491" cy="24257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9F3B32B-993F-C73F-26BB-CCCD75B6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337" y="2438393"/>
            <a:ext cx="5353325" cy="2667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11ED3FD-7E31-4944-6ABC-93D5C1F7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72" y="3549780"/>
            <a:ext cx="8504491" cy="3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54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5D0175-BF0E-B2D8-5117-E24225BC2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6;p37">
            <a:extLst>
              <a:ext uri="{FF2B5EF4-FFF2-40B4-BE49-F238E27FC236}">
                <a16:creationId xmlns:a16="http://schemas.microsoft.com/office/drawing/2014/main" id="{3C9D281D-EF31-E4EE-494F-59E9DD2A7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873" y="208573"/>
            <a:ext cx="8338235" cy="6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AVALIANDO A PERFORMANCE</a:t>
            </a:r>
            <a:endParaRPr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E0386F-6ED1-EA4E-59BB-EC747B3FA780}"/>
              </a:ext>
            </a:extLst>
          </p:cNvPr>
          <p:cNvSpPr txBox="1"/>
          <p:nvPr/>
        </p:nvSpPr>
        <p:spPr>
          <a:xfrm>
            <a:off x="6308052" y="3877903"/>
            <a:ext cx="2420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>
                    <a:lumMod val="95000"/>
                  </a:schemeClr>
                </a:solidFill>
              </a:rPr>
              <a:t>Imagem gerada pelo autor (2024)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F65F53-07F8-E766-FC25-963C6471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3" y="1046025"/>
            <a:ext cx="8504491" cy="2425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343E37-BC73-FC54-EB47-FAA3EBE1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2" y="3538694"/>
            <a:ext cx="8504491" cy="2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16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10" name="Google Shape;410;p48"/>
          <p:cNvSpPr txBox="1"/>
          <p:nvPr/>
        </p:nvSpPr>
        <p:spPr>
          <a:xfrm>
            <a:off x="473080" y="2705347"/>
            <a:ext cx="616811" cy="46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CNN</a:t>
            </a:r>
            <a:endParaRPr sz="17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3151979" y="1805788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3974434" y="2007250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RESULTADO</a:t>
            </a:r>
            <a:endParaRPr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5770557" y="2037550"/>
            <a:ext cx="325337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Atingiu 93% de assertividade.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Demonstra eficácia no combate ao uso malicioso de deepfakes.</a:t>
            </a:r>
            <a:endParaRPr lang="en-US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3151979" y="3397557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3974434" y="3599019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PONTOS-CHAVES</a:t>
            </a:r>
            <a:endParaRPr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424" name="Google Shape;424;p48"/>
          <p:cNvCxnSpPr>
            <a:cxnSpLocks/>
            <a:stCxn id="410" idx="3"/>
          </p:cNvCxnSpPr>
          <p:nvPr/>
        </p:nvCxnSpPr>
        <p:spPr>
          <a:xfrm flipV="1">
            <a:off x="1089891" y="2130079"/>
            <a:ext cx="1932779" cy="806716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5" name="Google Shape;425;p48"/>
          <p:cNvCxnSpPr>
            <a:cxnSpLocks/>
            <a:stCxn id="410" idx="3"/>
          </p:cNvCxnSpPr>
          <p:nvPr/>
        </p:nvCxnSpPr>
        <p:spPr>
          <a:xfrm>
            <a:off x="1089891" y="2936795"/>
            <a:ext cx="1932778" cy="826774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414;p48">
            <a:extLst>
              <a:ext uri="{FF2B5EF4-FFF2-40B4-BE49-F238E27FC236}">
                <a16:creationId xmlns:a16="http://schemas.microsoft.com/office/drawing/2014/main" id="{FC380465-CB30-7051-9CB2-0E08582C9B75}"/>
              </a:ext>
            </a:extLst>
          </p:cNvPr>
          <p:cNvSpPr txBox="1"/>
          <p:nvPr/>
        </p:nvSpPr>
        <p:spPr>
          <a:xfrm>
            <a:off x="5770557" y="3397557"/>
            <a:ext cx="3055804" cy="139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Arquitetura robusta.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Treinamento otimizado.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Conjunto de dados     balanceado.</a:t>
            </a:r>
          </a:p>
        </p:txBody>
      </p:sp>
      <p:pic>
        <p:nvPicPr>
          <p:cNvPr id="55" name="Gráfico 54" descr="Na mosca com preenchimento sólido">
            <a:extLst>
              <a:ext uri="{FF2B5EF4-FFF2-40B4-BE49-F238E27FC236}">
                <a16:creationId xmlns:a16="http://schemas.microsoft.com/office/drawing/2014/main" id="{F8577809-2345-05FF-1695-29EE080BE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114" y="1927365"/>
            <a:ext cx="495989" cy="495989"/>
          </a:xfrm>
          <a:prstGeom prst="rect">
            <a:avLst/>
          </a:prstGeom>
        </p:spPr>
      </p:pic>
      <p:pic>
        <p:nvPicPr>
          <p:cNvPr id="57" name="Gráfico 56" descr="Chave estrutura de tópicos">
            <a:extLst>
              <a:ext uri="{FF2B5EF4-FFF2-40B4-BE49-F238E27FC236}">
                <a16:creationId xmlns:a16="http://schemas.microsoft.com/office/drawing/2014/main" id="{58775264-57CF-DB2C-059B-11020035B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2580" y="3468158"/>
            <a:ext cx="590797" cy="5907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>
          <a:extLst>
            <a:ext uri="{FF2B5EF4-FFF2-40B4-BE49-F238E27FC236}">
              <a16:creationId xmlns:a16="http://schemas.microsoft.com/office/drawing/2014/main" id="{21C0E26B-1897-460D-5DEB-ABB09B846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>
            <a:extLst>
              <a:ext uri="{FF2B5EF4-FFF2-40B4-BE49-F238E27FC236}">
                <a16:creationId xmlns:a16="http://schemas.microsoft.com/office/drawing/2014/main" id="{2D5397AF-60B3-441E-0A02-97941D4964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10" name="Google Shape;410;p48">
            <a:extLst>
              <a:ext uri="{FF2B5EF4-FFF2-40B4-BE49-F238E27FC236}">
                <a16:creationId xmlns:a16="http://schemas.microsoft.com/office/drawing/2014/main" id="{464A8B1C-38D5-0668-87FB-64A69BCD5009}"/>
              </a:ext>
            </a:extLst>
          </p:cNvPr>
          <p:cNvSpPr txBox="1"/>
          <p:nvPr/>
        </p:nvSpPr>
        <p:spPr>
          <a:xfrm>
            <a:off x="473080" y="2705347"/>
            <a:ext cx="616811" cy="46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CNN</a:t>
            </a:r>
            <a:endParaRPr sz="17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1" name="Google Shape;411;p48">
            <a:extLst>
              <a:ext uri="{FF2B5EF4-FFF2-40B4-BE49-F238E27FC236}">
                <a16:creationId xmlns:a16="http://schemas.microsoft.com/office/drawing/2014/main" id="{23527439-F839-0DA4-0ABE-F1E3F47F2F08}"/>
              </a:ext>
            </a:extLst>
          </p:cNvPr>
          <p:cNvSpPr/>
          <p:nvPr/>
        </p:nvSpPr>
        <p:spPr>
          <a:xfrm>
            <a:off x="3151979" y="1805788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8">
            <a:extLst>
              <a:ext uri="{FF2B5EF4-FFF2-40B4-BE49-F238E27FC236}">
                <a16:creationId xmlns:a16="http://schemas.microsoft.com/office/drawing/2014/main" id="{3E5A8677-C087-1740-9A07-44C9CDC91AC4}"/>
              </a:ext>
            </a:extLst>
          </p:cNvPr>
          <p:cNvSpPr txBox="1"/>
          <p:nvPr/>
        </p:nvSpPr>
        <p:spPr>
          <a:xfrm>
            <a:off x="3974434" y="2007250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ANÁLISE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APROFUNDADA</a:t>
            </a:r>
          </a:p>
        </p:txBody>
      </p:sp>
      <p:sp>
        <p:nvSpPr>
          <p:cNvPr id="414" name="Google Shape;414;p48">
            <a:extLst>
              <a:ext uri="{FF2B5EF4-FFF2-40B4-BE49-F238E27FC236}">
                <a16:creationId xmlns:a16="http://schemas.microsoft.com/office/drawing/2014/main" id="{3D2C0FC7-C30F-4885-D751-D81618AAE613}"/>
              </a:ext>
            </a:extLst>
          </p:cNvPr>
          <p:cNvSpPr txBox="1"/>
          <p:nvPr/>
        </p:nvSpPr>
        <p:spPr>
          <a:xfrm>
            <a:off x="5770557" y="1839759"/>
            <a:ext cx="3055804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Comportamento do modelo.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Refino do modelo.</a:t>
            </a:r>
          </a:p>
        </p:txBody>
      </p:sp>
      <p:sp>
        <p:nvSpPr>
          <p:cNvPr id="415" name="Google Shape;415;p48">
            <a:extLst>
              <a:ext uri="{FF2B5EF4-FFF2-40B4-BE49-F238E27FC236}">
                <a16:creationId xmlns:a16="http://schemas.microsoft.com/office/drawing/2014/main" id="{B6704639-7354-3104-D9F9-EF9DE1800B24}"/>
              </a:ext>
            </a:extLst>
          </p:cNvPr>
          <p:cNvSpPr/>
          <p:nvPr/>
        </p:nvSpPr>
        <p:spPr>
          <a:xfrm>
            <a:off x="3151979" y="3397557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8">
            <a:extLst>
              <a:ext uri="{FF2B5EF4-FFF2-40B4-BE49-F238E27FC236}">
                <a16:creationId xmlns:a16="http://schemas.microsoft.com/office/drawing/2014/main" id="{EB1B761E-ADB8-2DF9-FEF7-E4D98DA20DB2}"/>
              </a:ext>
            </a:extLst>
          </p:cNvPr>
          <p:cNvSpPr txBox="1"/>
          <p:nvPr/>
        </p:nvSpPr>
        <p:spPr>
          <a:xfrm>
            <a:off x="3974434" y="3599019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EXPECTATIVA</a:t>
            </a:r>
          </a:p>
        </p:txBody>
      </p:sp>
      <p:cxnSp>
        <p:nvCxnSpPr>
          <p:cNvPr id="424" name="Google Shape;424;p48">
            <a:extLst>
              <a:ext uri="{FF2B5EF4-FFF2-40B4-BE49-F238E27FC236}">
                <a16:creationId xmlns:a16="http://schemas.microsoft.com/office/drawing/2014/main" id="{BF3D3CBC-D1D7-B3E2-9DFA-4BB17B6D5EFF}"/>
              </a:ext>
            </a:extLst>
          </p:cNvPr>
          <p:cNvCxnSpPr>
            <a:cxnSpLocks/>
            <a:stCxn id="410" idx="3"/>
          </p:cNvCxnSpPr>
          <p:nvPr/>
        </p:nvCxnSpPr>
        <p:spPr>
          <a:xfrm flipV="1">
            <a:off x="1089891" y="2130079"/>
            <a:ext cx="1932779" cy="806716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5" name="Google Shape;425;p48">
            <a:extLst>
              <a:ext uri="{FF2B5EF4-FFF2-40B4-BE49-F238E27FC236}">
                <a16:creationId xmlns:a16="http://schemas.microsoft.com/office/drawing/2014/main" id="{C2CBD34E-2525-27E8-0BF2-652066835CC2}"/>
              </a:ext>
            </a:extLst>
          </p:cNvPr>
          <p:cNvCxnSpPr>
            <a:cxnSpLocks/>
            <a:stCxn id="410" idx="3"/>
          </p:cNvCxnSpPr>
          <p:nvPr/>
        </p:nvCxnSpPr>
        <p:spPr>
          <a:xfrm>
            <a:off x="1089891" y="2936795"/>
            <a:ext cx="1932778" cy="826774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414;p48">
            <a:extLst>
              <a:ext uri="{FF2B5EF4-FFF2-40B4-BE49-F238E27FC236}">
                <a16:creationId xmlns:a16="http://schemas.microsoft.com/office/drawing/2014/main" id="{B81444F6-21DA-56DF-F9E2-95AA76879356}"/>
              </a:ext>
            </a:extLst>
          </p:cNvPr>
          <p:cNvSpPr txBox="1"/>
          <p:nvPr/>
        </p:nvSpPr>
        <p:spPr>
          <a:xfrm>
            <a:off x="5770557" y="3168242"/>
            <a:ext cx="3179479" cy="139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Adaptação a novos problemas.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Impacto na segurança digital.</a:t>
            </a:r>
          </a:p>
        </p:txBody>
      </p:sp>
      <p:pic>
        <p:nvPicPr>
          <p:cNvPr id="3" name="Gráfico 2" descr="Cérebro esquerdo estrutura de tópicos">
            <a:extLst>
              <a:ext uri="{FF2B5EF4-FFF2-40B4-BE49-F238E27FC236}">
                <a16:creationId xmlns:a16="http://schemas.microsoft.com/office/drawing/2014/main" id="{AA4A8955-5260-5953-47C1-652DA1733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115" y="1913360"/>
            <a:ext cx="523999" cy="523999"/>
          </a:xfrm>
          <a:prstGeom prst="rect">
            <a:avLst/>
          </a:prstGeom>
        </p:spPr>
      </p:pic>
      <p:pic>
        <p:nvPicPr>
          <p:cNvPr id="5" name="Gráfico 4" descr="Marca de seleção com preenchimento sólido">
            <a:extLst>
              <a:ext uri="{FF2B5EF4-FFF2-40B4-BE49-F238E27FC236}">
                <a16:creationId xmlns:a16="http://schemas.microsoft.com/office/drawing/2014/main" id="{C880C45F-F074-918B-8CE7-76DA4CEE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8272" y="3553856"/>
            <a:ext cx="437898" cy="4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8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8CEAC5-F705-8293-141C-8B334B43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136DF049-CABC-9260-AFD2-DBB6BA6F8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87" y="246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>
            <a:extLst>
              <a:ext uri="{FF2B5EF4-FFF2-40B4-BE49-F238E27FC236}">
                <a16:creationId xmlns:a16="http://schemas.microsoft.com/office/drawing/2014/main" id="{ED97DAA7-5630-0FC8-B03F-CB34144C6D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7177" y="1439952"/>
            <a:ext cx="400391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REDES CONVOLUCIONAL (CNNs)</a:t>
            </a:r>
            <a:endParaRPr b="1" dirty="0"/>
          </a:p>
        </p:txBody>
      </p:sp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D10D5F52-7466-D838-9958-46A20FB6C7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87" y="2021368"/>
            <a:ext cx="8163470" cy="1989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Introduzidas por </a:t>
            </a:r>
            <a:r>
              <a:rPr lang="pt-BR" sz="1500" dirty="0" err="1">
                <a:solidFill>
                  <a:schemeClr val="bg1"/>
                </a:solidFill>
              </a:rPr>
              <a:t>LeCun</a:t>
            </a:r>
            <a:r>
              <a:rPr lang="pt-BR" sz="1500" dirty="0">
                <a:solidFill>
                  <a:schemeClr val="bg1"/>
                </a:solidFill>
              </a:rPr>
              <a:t> et al. (1998), as CNNs são arquiteturas inspiradas na visão biológica.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Utilizam camadas convolucionais para extrair características hierárquicas: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500" dirty="0">
                <a:solidFill>
                  <a:schemeClr val="bg1"/>
                </a:solidFill>
              </a:rPr>
              <a:t>Camadas iniciais detectam padrões simples (bordas, cantos).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500" dirty="0">
                <a:solidFill>
                  <a:schemeClr val="bg1"/>
                </a:solidFill>
              </a:rPr>
              <a:t>Camadas mais profundas reconhecem estruturas complexas (objetos, rostos).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 err="1">
                <a:solidFill>
                  <a:schemeClr val="bg1"/>
                </a:solidFill>
              </a:rPr>
              <a:t>Simonyan</a:t>
            </a:r>
            <a:r>
              <a:rPr lang="pt-BR" sz="1500" dirty="0">
                <a:solidFill>
                  <a:schemeClr val="bg1"/>
                </a:solidFill>
              </a:rPr>
              <a:t> e </a:t>
            </a:r>
            <a:r>
              <a:rPr lang="pt-BR" sz="1500" dirty="0" err="1">
                <a:solidFill>
                  <a:schemeClr val="bg1"/>
                </a:solidFill>
              </a:rPr>
              <a:t>Zisserman</a:t>
            </a:r>
            <a:r>
              <a:rPr lang="pt-BR" sz="1500" dirty="0">
                <a:solidFill>
                  <a:schemeClr val="bg1"/>
                </a:solidFill>
              </a:rPr>
              <a:t> (2014) destacam a eficácia de arquiteturas profundas (como a VGGNet) na extração de características de alto nível.</a:t>
            </a:r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8D864ACF-9A78-4326-F7DB-A9F4FDFC22F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589974" y="1054752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AAACB8-40A6-7DA6-5A25-6D7543B69FBF}"/>
              </a:ext>
            </a:extLst>
          </p:cNvPr>
          <p:cNvSpPr txBox="1"/>
          <p:nvPr/>
        </p:nvSpPr>
        <p:spPr>
          <a:xfrm>
            <a:off x="5809674" y="4816930"/>
            <a:ext cx="32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LeCun</a:t>
            </a:r>
            <a:r>
              <a:rPr lang="pt-BR" sz="1000" dirty="0">
                <a:solidFill>
                  <a:schemeClr val="bg1"/>
                </a:solidFill>
              </a:rPr>
              <a:t> et al. (1998); </a:t>
            </a:r>
            <a:r>
              <a:rPr lang="pt-BR" sz="1000" dirty="0" err="1">
                <a:solidFill>
                  <a:schemeClr val="bg1"/>
                </a:solidFill>
              </a:rPr>
              <a:t>Simonyan</a:t>
            </a:r>
            <a:r>
              <a:rPr lang="pt-BR" sz="1000" dirty="0">
                <a:solidFill>
                  <a:schemeClr val="bg1"/>
                </a:solidFill>
              </a:rPr>
              <a:t> e </a:t>
            </a:r>
            <a:r>
              <a:rPr lang="pt-BR" sz="1000" dirty="0" err="1">
                <a:solidFill>
                  <a:schemeClr val="bg1"/>
                </a:solidFill>
              </a:rPr>
              <a:t>Zisserman</a:t>
            </a:r>
            <a:r>
              <a:rPr lang="pt-BR" sz="1000" dirty="0">
                <a:solidFill>
                  <a:schemeClr val="bg1"/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096392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DFEBF48F-FBF6-A4AC-38EE-F74EF23B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>
            <a:extLst>
              <a:ext uri="{FF2B5EF4-FFF2-40B4-BE49-F238E27FC236}">
                <a16:creationId xmlns:a16="http://schemas.microsoft.com/office/drawing/2014/main" id="{FC89AE2B-B75D-E3B5-9DB5-2254DE3F7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26027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BIBLIOGRÁFICAS</a:t>
            </a:r>
            <a:endParaRPr dirty="0"/>
          </a:p>
        </p:txBody>
      </p:sp>
      <p:sp>
        <p:nvSpPr>
          <p:cNvPr id="365" name="Google Shape;365;p44">
            <a:extLst>
              <a:ext uri="{FF2B5EF4-FFF2-40B4-BE49-F238E27FC236}">
                <a16:creationId xmlns:a16="http://schemas.microsoft.com/office/drawing/2014/main" id="{B5CBE14F-292B-8908-4A93-37D6D5189F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550" y="956489"/>
            <a:ext cx="7710900" cy="364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Deep Learning e CNNs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Goodfellow, I., Bengio, Y., &amp; Courville, A. (2016). Deep Learning. MIT Press.</a:t>
            </a:r>
          </a:p>
          <a:p>
            <a:pPr marL="584200" lvl="1" indent="0">
              <a:buNone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LeCun, Y.,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Bottou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L., Bengio, Y., &amp; Haffner, P. (1998). Gradient-based learning applied to document recognition. Proceedings of the IEEE, 86(11), 2278-2324.</a:t>
            </a:r>
          </a:p>
          <a:p>
            <a:pPr marL="584200" lvl="1" indent="0">
              <a:buNone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Simonyan, K., &amp; Zisserman, A. (2014). Very deep convolutional networks for large-scale image recognition.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arXiv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preprint arXiv:1409.1556.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 err="1">
                <a:solidFill>
                  <a:schemeClr val="bg1"/>
                </a:solidFill>
              </a:rPr>
              <a:t>Detecção</a:t>
            </a:r>
            <a:r>
              <a:rPr lang="en-US" sz="1400" b="1" dirty="0">
                <a:solidFill>
                  <a:schemeClr val="bg1"/>
                </a:solidFill>
              </a:rPr>
              <a:t> de Deepfakes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Afchar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D., Nozick, V., Yamagishi, J., &amp; Echizen, I. (2018). MesoNet: a compact facial video forgery detection network. 2018 IEEE International Workshop on Information Forensics and Security (WIFS), 1-7.</a:t>
            </a:r>
          </a:p>
          <a:p>
            <a:pPr marL="755650" lvl="1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Roßler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A., Cozzolino, D.,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Verdoliva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L., Riess, C., Thies, J.,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Nießner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M. (2019). FaceForensics++: Learning to detect manipulated facial images. Proceedings of the IEEE/CVF International Conference on Computer Vision, 1-11</a:t>
            </a:r>
            <a:endParaRPr lang="en-US" sz="1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90860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ACB662C4-4674-A4A2-7151-9C0F6F6C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>
            <a:extLst>
              <a:ext uri="{FF2B5EF4-FFF2-40B4-BE49-F238E27FC236}">
                <a16:creationId xmlns:a16="http://schemas.microsoft.com/office/drawing/2014/main" id="{03665100-0311-FF05-9CA7-F76FE8B02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26027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BIBLIOGRÁFICAS</a:t>
            </a:r>
            <a:endParaRPr dirty="0"/>
          </a:p>
        </p:txBody>
      </p:sp>
      <p:sp>
        <p:nvSpPr>
          <p:cNvPr id="365" name="Google Shape;365;p44">
            <a:extLst>
              <a:ext uri="{FF2B5EF4-FFF2-40B4-BE49-F238E27FC236}">
                <a16:creationId xmlns:a16="http://schemas.microsoft.com/office/drawing/2014/main" id="{605B6922-E56F-86CE-0A8A-AF11E705AD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550" y="956489"/>
            <a:ext cx="7710900" cy="364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Regularização e Data Augmentation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Srivastava, N., Hinton, G.,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Krizhevsky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Sutskever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Salakhutdinov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R. (2014). Dropout: A simple way to prevent neural networks from overfitting. The Journal of Machine Learning Research, 15(1), 1929-1958.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Shorten, C.,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Khoshgoftaar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T. M. (2019). A survey on image data augmentation for deep learning. Journal of Big Data, 6(1), 60.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Balanceamento de Dados</a:t>
            </a:r>
            <a:endParaRPr lang="pt-BR" sz="1400" dirty="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Buda, M., Maki, A.,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Mazurowski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M. A. (2018). A systematic study of the class imbalance problem in convolutional neural networks. Neural Networks, 106, 249-259.</a:t>
            </a:r>
          </a:p>
          <a:p>
            <a:pPr marL="755650" lvl="1" indent="-1714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Otimizadores Adaptativos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Kingma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D. P., &amp; Ba, J. (2015). Adam: A method for stochastic optimization. International Conference on Learning Representations (ICLR).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70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3"/>
          <p:cNvSpPr txBox="1">
            <a:spLocks noGrp="1"/>
          </p:cNvSpPr>
          <p:nvPr>
            <p:ph type="title"/>
          </p:nvPr>
        </p:nvSpPr>
        <p:spPr>
          <a:xfrm>
            <a:off x="977756" y="897081"/>
            <a:ext cx="7453457" cy="1421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bg1"/>
                </a:solidFill>
              </a:rPr>
              <a:t>Obrigado!</a:t>
            </a:r>
            <a:endParaRPr sz="6600" b="1" dirty="0">
              <a:solidFill>
                <a:schemeClr val="bg1"/>
              </a:solidFill>
            </a:endParaRPr>
          </a:p>
        </p:txBody>
      </p:sp>
      <p:sp>
        <p:nvSpPr>
          <p:cNvPr id="660" name="Google Shape;660;p63"/>
          <p:cNvSpPr txBox="1">
            <a:spLocks noGrp="1"/>
          </p:cNvSpPr>
          <p:nvPr>
            <p:ph type="subTitle" idx="1"/>
          </p:nvPr>
        </p:nvSpPr>
        <p:spPr>
          <a:xfrm>
            <a:off x="720725" y="1347788"/>
            <a:ext cx="7710488" cy="3173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Você tem alguma pergunta?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rodrigo.viannini@pep.ufrj.br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+55 2199719-6419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linkedin.com/in/rodrigo-</a:t>
            </a:r>
            <a:r>
              <a:rPr lang="pt-BR" dirty="0" err="1"/>
              <a:t>viannini</a:t>
            </a:r>
            <a:r>
              <a:rPr lang="pt-BR" dirty="0"/>
              <a:t>-</a:t>
            </a:r>
            <a:r>
              <a:rPr lang="pt-BR" dirty="0" err="1"/>
              <a:t>datascientist</a:t>
            </a:r>
            <a:r>
              <a:rPr lang="pt-BR" dirty="0"/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1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52030B92-2DD6-3CDF-4A88-66DB18D1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AF765EB8-98FB-4F2F-B0FC-FF3A5C25C7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87" y="246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>
            <a:extLst>
              <a:ext uri="{FF2B5EF4-FFF2-40B4-BE49-F238E27FC236}">
                <a16:creationId xmlns:a16="http://schemas.microsoft.com/office/drawing/2014/main" id="{DFBE8182-E7C1-CAE4-93F4-327D2C2092E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7847" y="1483441"/>
            <a:ext cx="576739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REGULARIZAÇÃO PARA PREVENIR OVERFITING</a:t>
            </a:r>
            <a:endParaRPr b="1" dirty="0"/>
          </a:p>
        </p:txBody>
      </p:sp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CB8865AA-FC9E-FB6C-7C54-0F0855FA42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87" y="2021368"/>
            <a:ext cx="8163470" cy="250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Dropout (</a:t>
            </a:r>
            <a:r>
              <a:rPr lang="pt-BR" sz="1500" dirty="0" err="1">
                <a:solidFill>
                  <a:schemeClr val="bg1"/>
                </a:solidFill>
              </a:rPr>
              <a:t>Srivastava</a:t>
            </a:r>
            <a:r>
              <a:rPr lang="pt-BR" sz="1500" dirty="0">
                <a:solidFill>
                  <a:schemeClr val="bg1"/>
                </a:solidFill>
              </a:rPr>
              <a:t> et al., 2014): Desativa aleatoriamente neurônios durante o treinamento, forçando o modelo a aprender representações mais robustas.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Data Augmentation (</a:t>
            </a:r>
            <a:r>
              <a:rPr lang="pt-BR" sz="1500" dirty="0" err="1">
                <a:solidFill>
                  <a:schemeClr val="bg1"/>
                </a:solidFill>
              </a:rPr>
              <a:t>Shorten</a:t>
            </a:r>
            <a:r>
              <a:rPr lang="pt-BR" sz="1500" dirty="0">
                <a:solidFill>
                  <a:schemeClr val="bg1"/>
                </a:solidFill>
              </a:rPr>
              <a:t> &amp; </a:t>
            </a:r>
            <a:r>
              <a:rPr lang="pt-BR" sz="1500" dirty="0" err="1">
                <a:solidFill>
                  <a:schemeClr val="bg1"/>
                </a:solidFill>
              </a:rPr>
              <a:t>Khoshgoftaar</a:t>
            </a:r>
            <a:r>
              <a:rPr lang="pt-BR" sz="1500" dirty="0">
                <a:solidFill>
                  <a:schemeClr val="bg1"/>
                </a:solidFill>
              </a:rPr>
              <a:t>, 2019): Gera variações da mesma imagem (rotação, translação, inversão), aumentando a diversidade e melhorando a capacidade de generalização do modelo.</a:t>
            </a:r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10F2E049-E6EF-397A-6044-64A2D1367328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622632" y="1111402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1FD0E3-9FD2-E8FC-F025-A9F582DD27EA}"/>
              </a:ext>
            </a:extLst>
          </p:cNvPr>
          <p:cNvSpPr txBox="1"/>
          <p:nvPr/>
        </p:nvSpPr>
        <p:spPr>
          <a:xfrm>
            <a:off x="5606474" y="4773703"/>
            <a:ext cx="32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Srivastava</a:t>
            </a:r>
            <a:r>
              <a:rPr lang="pt-BR" sz="1000" dirty="0">
                <a:solidFill>
                  <a:schemeClr val="bg1"/>
                </a:solidFill>
              </a:rPr>
              <a:t> et al (2014); </a:t>
            </a:r>
            <a:r>
              <a:rPr lang="pt-BR" sz="1000" dirty="0" err="1">
                <a:solidFill>
                  <a:schemeClr val="bg1"/>
                </a:solidFill>
              </a:rPr>
              <a:t>Shorten</a:t>
            </a:r>
            <a:r>
              <a:rPr lang="pt-BR" sz="1000" dirty="0">
                <a:solidFill>
                  <a:schemeClr val="bg1"/>
                </a:solidFill>
              </a:rPr>
              <a:t> &amp; </a:t>
            </a:r>
            <a:r>
              <a:rPr lang="pt-BR" sz="1000" dirty="0" err="1">
                <a:solidFill>
                  <a:schemeClr val="bg1"/>
                </a:solidFill>
              </a:rPr>
              <a:t>Khoshgoftaar</a:t>
            </a:r>
            <a:r>
              <a:rPr lang="pt-BR" sz="1000" dirty="0">
                <a:solidFill>
                  <a:schemeClr val="bg1"/>
                </a:solidFill>
              </a:rPr>
              <a:t> (2019) </a:t>
            </a:r>
          </a:p>
        </p:txBody>
      </p:sp>
    </p:spTree>
    <p:extLst>
      <p:ext uri="{BB962C8B-B14F-4D97-AF65-F5344CB8AC3E}">
        <p14:creationId xmlns:p14="http://schemas.microsoft.com/office/powerpoint/2010/main" val="171415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8D5E1E0B-F4D4-2D4B-C65D-FFBB8C83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DF1357ED-7441-F6F2-6DB8-D83602CCB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87" y="2748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>
            <a:extLst>
              <a:ext uri="{FF2B5EF4-FFF2-40B4-BE49-F238E27FC236}">
                <a16:creationId xmlns:a16="http://schemas.microsoft.com/office/drawing/2014/main" id="{41958113-153E-D84B-0E08-5079F0CE21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8087" y="1493668"/>
            <a:ext cx="576739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BALANCEAMENTO DE DADOS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10F879FB-DE00-9ED6-D347-511570C620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87" y="2021368"/>
            <a:ext cx="8163470" cy="250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Conjuntos de dados desbalanceados podem enviesar o modelo (Buda et al., 2018).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Técnicas de balanceamento garantem distribuição mais uniforme entre classes, melhorando a acurácia e a estabilidade do treinamento.</a:t>
            </a:r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C53DFAAB-B6B1-0FBA-3192-6CED9D7463A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622632" y="1111402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4FA453-B609-7813-DA7D-CB8442724E20}"/>
              </a:ext>
            </a:extLst>
          </p:cNvPr>
          <p:cNvSpPr txBox="1"/>
          <p:nvPr/>
        </p:nvSpPr>
        <p:spPr>
          <a:xfrm>
            <a:off x="5606474" y="4773703"/>
            <a:ext cx="32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</a:rPr>
              <a:t>Buda et al (2018) </a:t>
            </a:r>
          </a:p>
        </p:txBody>
      </p:sp>
    </p:spTree>
    <p:extLst>
      <p:ext uri="{BB962C8B-B14F-4D97-AF65-F5344CB8AC3E}">
        <p14:creationId xmlns:p14="http://schemas.microsoft.com/office/powerpoint/2010/main" val="292910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3E04FE6B-9A7D-B401-BC2F-E5B7A697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3A351FFF-A26E-53CF-B654-FCBA9C496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87" y="2748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>
            <a:extLst>
              <a:ext uri="{FF2B5EF4-FFF2-40B4-BE49-F238E27FC236}">
                <a16:creationId xmlns:a16="http://schemas.microsoft.com/office/drawing/2014/main" id="{D3992EB8-17CF-89CC-691F-FE998C10728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8087" y="1493668"/>
            <a:ext cx="576739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OTIMIZADORES ADAPTATIVOS</a:t>
            </a:r>
            <a:endParaRPr b="1" dirty="0"/>
          </a:p>
        </p:txBody>
      </p:sp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E452B181-C12E-0C9C-1881-4F20389D7E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87" y="2021368"/>
            <a:ext cx="8163470" cy="250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Otimizador amplamente utilizado em deep learning.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Ajusta dinamicamente as taxas de aprendizado para cada parâmetro, acelerando a convergência e aumentando a estabilidade do treinamento.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Combina as vantagens do Momentum e do </a:t>
            </a:r>
            <a:r>
              <a:rPr lang="pt-BR" sz="1500" dirty="0" err="1">
                <a:solidFill>
                  <a:schemeClr val="bg1"/>
                </a:solidFill>
              </a:rPr>
              <a:t>RMSProp</a:t>
            </a:r>
            <a:r>
              <a:rPr lang="pt-BR" sz="1500" dirty="0">
                <a:solidFill>
                  <a:schemeClr val="bg1"/>
                </a:solidFill>
              </a:rPr>
              <a:t>, tornando o processo mais eficiente e robusto.</a:t>
            </a:r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0495406E-9CDF-5720-D837-E7B2354ED0B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622632" y="1111402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37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METODOLOGIA</a:t>
            </a:r>
            <a:endParaRPr dirty="0"/>
          </a:p>
        </p:txBody>
      </p:sp>
      <p:sp>
        <p:nvSpPr>
          <p:cNvPr id="441" name="Google Shape;441;p49"/>
          <p:cNvSpPr txBox="1"/>
          <p:nvPr/>
        </p:nvSpPr>
        <p:spPr>
          <a:xfrm>
            <a:off x="718250" y="1746431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718250" y="2075531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Extração de imagens de datasets  do Kaggle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3" name="Google Shape;443;p49"/>
          <p:cNvCxnSpPr>
            <a:stCxn id="444" idx="6"/>
            <a:endCxn id="445" idx="2"/>
          </p:cNvCxnSpPr>
          <p:nvPr/>
        </p:nvCxnSpPr>
        <p:spPr>
          <a:xfrm>
            <a:off x="1847175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sp>
        <p:nvSpPr>
          <p:cNvPr id="446" name="Google Shape;446;p49"/>
          <p:cNvSpPr txBox="1"/>
          <p:nvPr/>
        </p:nvSpPr>
        <p:spPr>
          <a:xfrm>
            <a:off x="2579453" y="3649475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TREINAMENTO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1937042" y="3945701"/>
            <a:ext cx="3317986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Treinamento do modelo usando Redes Neurais Convolucionais (CNN)</a:t>
            </a:r>
          </a:p>
        </p:txBody>
      </p:sp>
      <p:sp>
        <p:nvSpPr>
          <p:cNvPr id="448" name="Google Shape;448;p49"/>
          <p:cNvSpPr txBox="1"/>
          <p:nvPr/>
        </p:nvSpPr>
        <p:spPr>
          <a:xfrm>
            <a:off x="4440657" y="1746431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PREPARAÇÃO DOS DADOS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4110183" y="2075531"/>
            <a:ext cx="3174188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alanceamento, pré-processamentos e aumento dos dados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1685175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551623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9"/>
          <p:cNvSpPr/>
          <p:nvPr/>
        </p:nvSpPr>
        <p:spPr>
          <a:xfrm>
            <a:off x="5418071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7284519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p49"/>
          <p:cNvCxnSpPr>
            <a:stCxn id="445" idx="6"/>
            <a:endCxn id="450" idx="2"/>
          </p:cNvCxnSpPr>
          <p:nvPr/>
        </p:nvCxnSpPr>
        <p:spPr>
          <a:xfrm>
            <a:off x="3713623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453" name="Google Shape;453;p49"/>
          <p:cNvCxnSpPr>
            <a:stCxn id="450" idx="6"/>
            <a:endCxn id="451" idx="2"/>
          </p:cNvCxnSpPr>
          <p:nvPr/>
        </p:nvCxnSpPr>
        <p:spPr>
          <a:xfrm>
            <a:off x="5580071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sp>
        <p:nvSpPr>
          <p:cNvPr id="454" name="Google Shape;454;p49"/>
          <p:cNvSpPr txBox="1"/>
          <p:nvPr/>
        </p:nvSpPr>
        <p:spPr>
          <a:xfrm>
            <a:off x="6301860" y="3649475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VALIDAÇÃO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6301850" y="3978575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5864256" y="3978575"/>
            <a:ext cx="3002488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Testes unitários e massivos para verificar a assertividade do modelo.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1537850" y="1197799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3396426" y="3098000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5255028" y="1197799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7121472" y="3098012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35334" y="1165983"/>
            <a:ext cx="7458800" cy="17296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</a:t>
            </a:r>
            <a:r>
              <a:rPr lang="en" dirty="0"/>
              <a:t>ONJUNTO DE DADOS E PRÉ-PROCESSAMENTO</a:t>
            </a:r>
            <a:endParaRPr dirty="0"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 idx="2"/>
          </p:nvPr>
        </p:nvSpPr>
        <p:spPr>
          <a:xfrm>
            <a:off x="635334" y="432334"/>
            <a:ext cx="13662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Thesis Defense: Use of neural network technologies for personality recognition by Slidesgo">
  <a:themeElements>
    <a:clrScheme name="Simple Light">
      <a:dk1>
        <a:srgbClr val="181921"/>
      </a:dk1>
      <a:lt1>
        <a:srgbClr val="FFFFFF"/>
      </a:lt1>
      <a:dk2>
        <a:srgbClr val="120369"/>
      </a:dk2>
      <a:lt2>
        <a:srgbClr val="6FA2CE"/>
      </a:lt2>
      <a:accent1>
        <a:srgbClr val="FF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1937</Words>
  <Application>Microsoft Office PowerPoint</Application>
  <PresentationFormat>Apresentação na tela (16:9)</PresentationFormat>
  <Paragraphs>274</Paragraphs>
  <Slides>42</Slides>
  <Notes>26</Notes>
  <HiddenSlides>9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Trebuchet MS</vt:lpstr>
      <vt:lpstr>Arial</vt:lpstr>
      <vt:lpstr>Aptos</vt:lpstr>
      <vt:lpstr>Source Sans Pro</vt:lpstr>
      <vt:lpstr>Play</vt:lpstr>
      <vt:lpstr>Wingdings</vt:lpstr>
      <vt:lpstr>Nunito Light</vt:lpstr>
      <vt:lpstr>Computer Science Thesis Defense: Use of neural network technologies for personality recognition by Slidesgo</vt:lpstr>
      <vt:lpstr>APLICAÇÃO DE REDES NEURAIS CONVOLUCIONAIS PARA A DETECÇÃO DE IMAGENS FALSAS EM MEIO A IMAGENS REAIS</vt:lpstr>
      <vt:lpstr>OBJETIVOS E CONTEXTO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METODOLOGIA</vt:lpstr>
      <vt:lpstr>CONJUNTO DE DADOS E PRÉ-PROCESSAMENTO</vt:lpstr>
      <vt:lpstr>CONJUNTO DE DADOS</vt:lpstr>
      <vt:lpstr>BALANCEAMENTO DE CLASSES</vt:lpstr>
      <vt:lpstr>PRÉ-PROCESSAMENTO</vt:lpstr>
      <vt:lpstr>DATA AUGUMENTATION</vt:lpstr>
      <vt:lpstr>PRÉ-PROCESSAMENTO</vt:lpstr>
      <vt:lpstr>DIVISÃO DOS DADOS</vt:lpstr>
      <vt:lpstr>ARQUITETURA DO MODELO</vt:lpstr>
      <vt:lpstr>ARQUITETURA DO MODELO</vt:lpstr>
      <vt:lpstr>2nd ARQUITETURA DO MODELO</vt:lpstr>
      <vt:lpstr>2nd ARQUITETURA DO MODELO</vt:lpstr>
      <vt:lpstr>FUNÇÃO DE PERDA, OTIMIZADOR E MÉTRICA</vt:lpstr>
      <vt:lpstr>FUNÇÃO DE PERDA, OTIMIZADOR E MÉTRICA</vt:lpstr>
      <vt:lpstr>TREINAMENTO E VALIDAÇÃO</vt:lpstr>
      <vt:lpstr>TREINAMENTO</vt:lpstr>
      <vt:lpstr>TREINAMENTO</vt:lpstr>
      <vt:lpstr>2nd TREINAMENTO</vt:lpstr>
      <vt:lpstr>CONJUNTO DE TESTES</vt:lpstr>
      <vt:lpstr>TESTE  UNITÁRIO</vt:lpstr>
      <vt:lpstr>TESTE (LIVE)</vt:lpstr>
      <vt:lpstr>2nd TESTE (LIVE)</vt:lpstr>
      <vt:lpstr>TESTE (SPOOF)</vt:lpstr>
      <vt:lpstr>2nd  TESTE (SPOOF)</vt:lpstr>
      <vt:lpstr>TESTE  MASSIVO</vt:lpstr>
      <vt:lpstr>TESTE  MASSIVO</vt:lpstr>
      <vt:lpstr>TESTE  MASSIVO</vt:lpstr>
      <vt:lpstr>2ND TESTE  MASSIVO</vt:lpstr>
      <vt:lpstr>AVALIANDO A PERFORMANCE</vt:lpstr>
      <vt:lpstr>2ND AVALIANDO A PERFORMANCE</vt:lpstr>
      <vt:lpstr>CONCLUSÃO</vt:lpstr>
      <vt:lpstr>CONCLUSÃO</vt:lpstr>
      <vt:lpstr>REFERÊNCIAS BIBLIOGRÁFICAS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Rodrigo Araújo Viannini - PrestServ</dc:creator>
  <cp:lastModifiedBy>Rodrigo Araújo Viannini - PrestServ</cp:lastModifiedBy>
  <cp:revision>4</cp:revision>
  <dcterms:modified xsi:type="dcterms:W3CDTF">2024-12-16T16:29:24Z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2024-12-16T12:53:38Z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b67853de-fd2b-482e-9696-2f8f1c4076f3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Computer Science Thesis Defense\: Use of neural network technologies for personality recognition by Slidesgo:3\Slidesgo Final Pages:3</vt:lpwstr>
  </property>
  <property fmtid="{D5CDD505-2E9C-101B-9397-08002B2CF9AE}" pid="10" name="ClassificationContentMarkingFooterText">
    <vt:lpwstr>PÚBLICA</vt:lpwstr>
  </property>
</Properties>
</file>